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3"/>
  </p:notesMasterIdLst>
  <p:sldIdLst>
    <p:sldId id="285" r:id="rId2"/>
    <p:sldId id="257" r:id="rId3"/>
    <p:sldId id="286" r:id="rId4"/>
    <p:sldId id="287" r:id="rId5"/>
    <p:sldId id="288" r:id="rId6"/>
    <p:sldId id="289" r:id="rId7"/>
    <p:sldId id="290" r:id="rId8"/>
    <p:sldId id="291" r:id="rId9"/>
    <p:sldId id="292" r:id="rId10"/>
    <p:sldId id="293" r:id="rId11"/>
    <p:sldId id="294" r:id="rId12"/>
    <p:sldId id="295" r:id="rId13"/>
    <p:sldId id="306" r:id="rId14"/>
    <p:sldId id="296" r:id="rId15"/>
    <p:sldId id="299" r:id="rId16"/>
    <p:sldId id="307" r:id="rId17"/>
    <p:sldId id="308" r:id="rId18"/>
    <p:sldId id="302" r:id="rId19"/>
    <p:sldId id="300" r:id="rId20"/>
    <p:sldId id="301" r:id="rId21"/>
    <p:sldId id="303" r:id="rId22"/>
    <p:sldId id="304" r:id="rId23"/>
    <p:sldId id="305" r:id="rId24"/>
    <p:sldId id="309" r:id="rId25"/>
    <p:sldId id="310" r:id="rId26"/>
    <p:sldId id="311" r:id="rId27"/>
    <p:sldId id="312" r:id="rId28"/>
    <p:sldId id="313" r:id="rId29"/>
    <p:sldId id="314" r:id="rId30"/>
    <p:sldId id="315" r:id="rId31"/>
    <p:sldId id="316" r:id="rId32"/>
  </p:sldIdLst>
  <p:sldSz cx="14630400" cy="9144000"/>
  <p:notesSz cx="6858000" cy="9144000"/>
  <p:defaultTextStyle>
    <a:defPPr>
      <a:defRPr lang="en-US"/>
    </a:defPPr>
    <a:lvl1pPr marL="0" algn="l" defTabSz="1344918" rtl="0" eaLnBrk="1" latinLnBrk="0" hangingPunct="1">
      <a:defRPr sz="2648" kern="1200">
        <a:solidFill>
          <a:schemeClr val="tx1"/>
        </a:solidFill>
        <a:latin typeface="+mn-lt"/>
        <a:ea typeface="+mn-ea"/>
        <a:cs typeface="+mn-cs"/>
      </a:defRPr>
    </a:lvl1pPr>
    <a:lvl2pPr marL="672459" algn="l" defTabSz="1344918" rtl="0" eaLnBrk="1" latinLnBrk="0" hangingPunct="1">
      <a:defRPr sz="2648" kern="1200">
        <a:solidFill>
          <a:schemeClr val="tx1"/>
        </a:solidFill>
        <a:latin typeface="+mn-lt"/>
        <a:ea typeface="+mn-ea"/>
        <a:cs typeface="+mn-cs"/>
      </a:defRPr>
    </a:lvl2pPr>
    <a:lvl3pPr marL="1344918" algn="l" defTabSz="1344918" rtl="0" eaLnBrk="1" latinLnBrk="0" hangingPunct="1">
      <a:defRPr sz="2648" kern="1200">
        <a:solidFill>
          <a:schemeClr val="tx1"/>
        </a:solidFill>
        <a:latin typeface="+mn-lt"/>
        <a:ea typeface="+mn-ea"/>
        <a:cs typeface="+mn-cs"/>
      </a:defRPr>
    </a:lvl3pPr>
    <a:lvl4pPr marL="2017376" algn="l" defTabSz="1344918" rtl="0" eaLnBrk="1" latinLnBrk="0" hangingPunct="1">
      <a:defRPr sz="2648" kern="1200">
        <a:solidFill>
          <a:schemeClr val="tx1"/>
        </a:solidFill>
        <a:latin typeface="+mn-lt"/>
        <a:ea typeface="+mn-ea"/>
        <a:cs typeface="+mn-cs"/>
      </a:defRPr>
    </a:lvl4pPr>
    <a:lvl5pPr marL="2689835" algn="l" defTabSz="1344918" rtl="0" eaLnBrk="1" latinLnBrk="0" hangingPunct="1">
      <a:defRPr sz="2648" kern="1200">
        <a:solidFill>
          <a:schemeClr val="tx1"/>
        </a:solidFill>
        <a:latin typeface="+mn-lt"/>
        <a:ea typeface="+mn-ea"/>
        <a:cs typeface="+mn-cs"/>
      </a:defRPr>
    </a:lvl5pPr>
    <a:lvl6pPr marL="3362294" algn="l" defTabSz="1344918" rtl="0" eaLnBrk="1" latinLnBrk="0" hangingPunct="1">
      <a:defRPr sz="2648" kern="1200">
        <a:solidFill>
          <a:schemeClr val="tx1"/>
        </a:solidFill>
        <a:latin typeface="+mn-lt"/>
        <a:ea typeface="+mn-ea"/>
        <a:cs typeface="+mn-cs"/>
      </a:defRPr>
    </a:lvl6pPr>
    <a:lvl7pPr marL="4034753" algn="l" defTabSz="1344918" rtl="0" eaLnBrk="1" latinLnBrk="0" hangingPunct="1">
      <a:defRPr sz="2648" kern="1200">
        <a:solidFill>
          <a:schemeClr val="tx1"/>
        </a:solidFill>
        <a:latin typeface="+mn-lt"/>
        <a:ea typeface="+mn-ea"/>
        <a:cs typeface="+mn-cs"/>
      </a:defRPr>
    </a:lvl7pPr>
    <a:lvl8pPr marL="4707213" algn="l" defTabSz="1344918" rtl="0" eaLnBrk="1" latinLnBrk="0" hangingPunct="1">
      <a:defRPr sz="2648" kern="1200">
        <a:solidFill>
          <a:schemeClr val="tx1"/>
        </a:solidFill>
        <a:latin typeface="+mn-lt"/>
        <a:ea typeface="+mn-ea"/>
        <a:cs typeface="+mn-cs"/>
      </a:defRPr>
    </a:lvl8pPr>
    <a:lvl9pPr marL="5379672" algn="l" defTabSz="1344918" rtl="0" eaLnBrk="1" latinLnBrk="0" hangingPunct="1">
      <a:defRPr sz="26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787" autoAdjust="0"/>
    <p:restoredTop sz="94658"/>
  </p:normalViewPr>
  <p:slideViewPr>
    <p:cSldViewPr snapToGrid="0" snapToObjects="1">
      <p:cViewPr varScale="1">
        <p:scale>
          <a:sx n="90" d="100"/>
          <a:sy n="90" d="100"/>
        </p:scale>
        <p:origin x="2280" y="200"/>
      </p:cViewPr>
      <p:guideLst>
        <p:guide orient="horz" pos="2880"/>
        <p:guide pos="4608"/>
      </p:guideLst>
    </p:cSldViewPr>
  </p:slid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35C2B-8842-FA43-88FC-DEE991E753DB}" type="datetimeFigureOut">
              <a:rPr lang="en-US" smtClean="0"/>
              <a:t>11/26/25</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3E6F5-45BF-9640-84CC-56B02A9D14E6}" type="slidenum">
              <a:rPr lang="en-US" smtClean="0"/>
              <a:t>‹#›</a:t>
            </a:fld>
            <a:endParaRPr lang="en-US" dirty="0"/>
          </a:p>
        </p:txBody>
      </p:sp>
    </p:spTree>
    <p:extLst>
      <p:ext uri="{BB962C8B-B14F-4D97-AF65-F5344CB8AC3E}">
        <p14:creationId xmlns:p14="http://schemas.microsoft.com/office/powerpoint/2010/main" val="93577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316567"/>
            <a:ext cx="7406640" cy="6498167"/>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dirty="0"/>
              <a:t>Drag picture to placeholder or click icon to add</a:t>
            </a:r>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4152C2-CC43-1644-94C1-F1CDE002724B}"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41AFFB-16BF-9348-9D9A-997A8C128B75}" type="datetimeFigureOut">
              <a:rPr lang="en-US" smtClean="0"/>
              <a:pPr/>
              <a:t>11/26/25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pPr/>
              <a:t>‹#›</a:t>
            </a:fld>
            <a:endParaRPr lang="en-US" dirty="0"/>
          </a:p>
        </p:txBody>
      </p:sp>
      <p:sp>
        <p:nvSpPr>
          <p:cNvPr id="6" name="TextBox 5"/>
          <p:cNvSpPr txBox="1"/>
          <p:nvPr userDrawn="1"/>
        </p:nvSpPr>
        <p:spPr>
          <a:xfrm>
            <a:off x="1005840" y="127000"/>
            <a:ext cx="2867660" cy="338554"/>
          </a:xfrm>
          <a:prstGeom prst="rect">
            <a:avLst/>
          </a:prstGeom>
          <a:noFill/>
        </p:spPr>
        <p:txBody>
          <a:bodyPr wrap="square" rtlCol="0">
            <a:spAutoFit/>
          </a:bodyPr>
          <a:lstStyle/>
          <a:p>
            <a:r>
              <a:rPr lang="en-US" sz="1600" dirty="0"/>
              <a:t>Back to beginning</a:t>
            </a:r>
          </a:p>
        </p:txBody>
      </p:sp>
    </p:spTree>
    <p:extLst>
      <p:ext uri="{BB962C8B-B14F-4D97-AF65-F5344CB8AC3E}">
        <p14:creationId xmlns:p14="http://schemas.microsoft.com/office/powerpoint/2010/main" val="92025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11/26/25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b="0" i="0">
                <a:solidFill>
                  <a:schemeClr val="tx1">
                    <a:tint val="75000"/>
                  </a:schemeClr>
                </a:solidFill>
                <a:latin typeface="Microsoft Sans Serif" charset="0"/>
              </a:defRPr>
            </a:lvl1pPr>
          </a:lstStyle>
          <a:p>
            <a:fld id="{1E41AFFB-16BF-9348-9D9A-997A8C128B75}" type="datetimeFigureOut">
              <a:rPr lang="en-US" smtClean="0"/>
              <a:pPr/>
              <a:t>11/26/25</a:t>
            </a:fld>
            <a:endParaRPr lang="en-US" dirty="0"/>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b="0" i="0">
                <a:solidFill>
                  <a:schemeClr val="tx1">
                    <a:tint val="75000"/>
                  </a:schemeClr>
                </a:solidFill>
                <a:latin typeface="Microsoft Sans Serif" charset="0"/>
              </a:defRPr>
            </a:lvl1pPr>
          </a:lstStyle>
          <a:p>
            <a:endParaRPr lang="en-US" dirty="0"/>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b="0" i="0">
                <a:solidFill>
                  <a:schemeClr val="tx1">
                    <a:tint val="75000"/>
                  </a:schemeClr>
                </a:solidFill>
                <a:latin typeface="Microsoft Sans Serif" charset="0"/>
              </a:defRPr>
            </a:lvl1pPr>
          </a:lstStyle>
          <a:p>
            <a:fld id="{8C4152C2-CC43-1644-94C1-F1CDE002724B}" type="slidenum">
              <a:rPr lang="en-US" smtClean="0"/>
              <a:pPr/>
              <a:t>‹#›</a:t>
            </a:fld>
            <a:endParaRPr lang="en-US" dirty="0"/>
          </a:p>
        </p:txBody>
      </p:sp>
    </p:spTree>
    <p:extLst>
      <p:ext uri="{BB962C8B-B14F-4D97-AF65-F5344CB8AC3E}">
        <p14:creationId xmlns:p14="http://schemas.microsoft.com/office/powerpoint/2010/main" val="9163981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0" r:id="rId8"/>
    <p:sldLayoutId id="2147483716" r:id="rId9"/>
    <p:sldLayoutId id="2147483717" r:id="rId10"/>
    <p:sldLayoutId id="2147483718" r:id="rId11"/>
    <p:sldLayoutId id="2147483719"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b="0" i="0" kern="1200">
          <a:solidFill>
            <a:schemeClr val="tx1"/>
          </a:solidFill>
          <a:latin typeface="Microsoft Sans Serif"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b="0" i="0" kern="1200">
          <a:solidFill>
            <a:schemeClr val="tx1"/>
          </a:solidFill>
          <a:latin typeface="Microsoft Sans Serif"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b="0" i="0" kern="1200">
          <a:solidFill>
            <a:schemeClr val="tx1"/>
          </a:solidFill>
          <a:latin typeface="Microsoft Sans Serif"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1.xml"/><Relationship Id="rId4" Type="http://schemas.openxmlformats.org/officeDocument/2006/relationships/slide" Target="slide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340" y="2239435"/>
            <a:ext cx="12618720" cy="541866"/>
          </a:xfrm>
          <a:effectLst>
            <a:glow rad="965200">
              <a:schemeClr val="accent6">
                <a:lumMod val="75000"/>
                <a:alpha val="46000"/>
              </a:schemeClr>
            </a:glow>
          </a:effectLst>
        </p:spPr>
        <p:txBody>
          <a:bodyPr>
            <a:normAutofit/>
          </a:bodyPr>
          <a:lstStyle/>
          <a:p>
            <a:r>
              <a:rPr lang="en-US" sz="2800" dirty="0">
                <a:latin typeface="+mn-lt"/>
              </a:rPr>
              <a:t>Tutorial for using Case It for qPCR analyses</a:t>
            </a:r>
          </a:p>
        </p:txBody>
      </p:sp>
      <p:sp>
        <p:nvSpPr>
          <p:cNvPr id="3" name="Content Placeholder 2"/>
          <p:cNvSpPr>
            <a:spLocks noGrp="1"/>
          </p:cNvSpPr>
          <p:nvPr>
            <p:ph idx="1"/>
          </p:nvPr>
        </p:nvSpPr>
        <p:spPr>
          <a:xfrm>
            <a:off x="3228340" y="3069167"/>
            <a:ext cx="8519160" cy="3166533"/>
          </a:xfrm>
        </p:spPr>
        <p:txBody>
          <a:bodyPr>
            <a:normAutofit/>
          </a:bodyPr>
          <a:lstStyle/>
          <a:p>
            <a:pPr marL="0" indent="0">
              <a:spcBef>
                <a:spcPts val="600"/>
              </a:spcBef>
              <a:buNone/>
            </a:pPr>
            <a:r>
              <a:rPr lang="en-US" sz="2000" u="sng" dirty="0">
                <a:solidFill>
                  <a:schemeClr val="accent5">
                    <a:lumMod val="75000"/>
                  </a:schemeClr>
                </a:solidFill>
                <a:hlinkClick r:id="rId2" action="ppaction://hlinksldjump"/>
              </a:rPr>
              <a:t>Basic procedure</a:t>
            </a:r>
            <a:r>
              <a:rPr lang="en-US" sz="2000" dirty="0">
                <a:solidFill>
                  <a:schemeClr val="accent5">
                    <a:lumMod val="75000"/>
                  </a:schemeClr>
                </a:solidFill>
              </a:rPr>
              <a:t> </a:t>
            </a:r>
            <a:r>
              <a:rPr lang="en-US" sz="2000" dirty="0"/>
              <a:t>for using Case It to display </a:t>
            </a:r>
            <a:r>
              <a:rPr lang="en-US" sz="2000" dirty="0" err="1"/>
              <a:t>qPCR</a:t>
            </a:r>
            <a:r>
              <a:rPr lang="en-US" sz="2000" dirty="0"/>
              <a:t> fluorescence values</a:t>
            </a:r>
          </a:p>
          <a:p>
            <a:pPr marL="0" indent="0">
              <a:spcBef>
                <a:spcPts val="600"/>
              </a:spcBef>
              <a:buNone/>
            </a:pPr>
            <a:endParaRPr lang="en-US" sz="2000" dirty="0"/>
          </a:p>
          <a:p>
            <a:pPr marL="0" indent="0">
              <a:spcBef>
                <a:spcPts val="600"/>
              </a:spcBef>
              <a:buNone/>
            </a:pPr>
            <a:r>
              <a:rPr lang="en-US" sz="2000" dirty="0"/>
              <a:t>Calculating </a:t>
            </a:r>
            <a:r>
              <a:rPr lang="en-US" sz="2000" u="sng" dirty="0">
                <a:solidFill>
                  <a:schemeClr val="accent5">
                    <a:lumMod val="75000"/>
                  </a:schemeClr>
                </a:solidFill>
                <a:hlinkClick r:id="rId3" action="ppaction://hlinksldjump"/>
              </a:rPr>
              <a:t>Ct</a:t>
            </a:r>
            <a:r>
              <a:rPr lang="en-US" sz="2000" dirty="0">
                <a:solidFill>
                  <a:srgbClr val="000000"/>
                </a:solidFill>
              </a:rPr>
              <a:t>, </a:t>
            </a:r>
            <a:r>
              <a:rPr lang="en-US" sz="2000" u="sng" dirty="0">
                <a:solidFill>
                  <a:schemeClr val="accent5">
                    <a:lumMod val="75000"/>
                  </a:schemeClr>
                </a:solidFill>
                <a:hlinkClick r:id="rId4" action="ppaction://hlinksldjump"/>
              </a:rPr>
              <a:t>Delta Ct</a:t>
            </a:r>
            <a:r>
              <a:rPr lang="en-US" sz="2000" dirty="0">
                <a:solidFill>
                  <a:srgbClr val="000000"/>
                </a:solidFill>
              </a:rPr>
              <a:t>, and </a:t>
            </a:r>
            <a:r>
              <a:rPr lang="en-US" sz="2000" u="sng" dirty="0">
                <a:solidFill>
                  <a:schemeClr val="accent5">
                    <a:lumMod val="75000"/>
                  </a:schemeClr>
                </a:solidFill>
                <a:hlinkClick r:id="rId5" action="ppaction://hlinksldjump"/>
              </a:rPr>
              <a:t>fold change (Delta-Delta Ct method)</a:t>
            </a:r>
            <a:endParaRPr lang="en-US" sz="2000" dirty="0"/>
          </a:p>
          <a:p>
            <a:pPr marL="0" indent="0">
              <a:spcBef>
                <a:spcPts val="600"/>
              </a:spcBef>
              <a:buNone/>
            </a:pPr>
            <a:endParaRPr lang="en-US" sz="2000" dirty="0"/>
          </a:p>
          <a:p>
            <a:pPr marL="0" indent="0">
              <a:spcBef>
                <a:spcPts val="600"/>
              </a:spcBef>
              <a:buNone/>
            </a:pPr>
            <a:r>
              <a:rPr lang="en-US" sz="2000" dirty="0"/>
              <a:t>Plotting the </a:t>
            </a:r>
            <a:r>
              <a:rPr lang="en-US" sz="2000" u="sng" dirty="0">
                <a:solidFill>
                  <a:schemeClr val="accent5">
                    <a:lumMod val="75000"/>
                  </a:schemeClr>
                </a:solidFill>
                <a:hlinkClick r:id="rId6" action="ppaction://hlinksldjump"/>
              </a:rPr>
              <a:t>standard curve</a:t>
            </a:r>
            <a:r>
              <a:rPr lang="en-US" sz="2000" dirty="0">
                <a:solidFill>
                  <a:schemeClr val="accent5">
                    <a:lumMod val="75000"/>
                  </a:schemeClr>
                </a:solidFill>
                <a:hlinkClick r:id="rId6" action="ppaction://hlinksldjump"/>
              </a:rPr>
              <a:t> </a:t>
            </a:r>
            <a:r>
              <a:rPr lang="en-US" sz="2000" dirty="0"/>
              <a:t>and estimating </a:t>
            </a:r>
            <a:r>
              <a:rPr lang="en-US" sz="2000" u="sng" dirty="0">
                <a:solidFill>
                  <a:schemeClr val="accent5">
                    <a:lumMod val="75000"/>
                  </a:schemeClr>
                </a:solidFill>
                <a:hlinkClick r:id="rId7" action="ppaction://hlinksldjump"/>
              </a:rPr>
              <a:t>extrapolated copy values</a:t>
            </a:r>
            <a:endParaRPr lang="en-US" sz="2000" dirty="0"/>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buNone/>
            </a:pPr>
            <a:endParaRPr lang="en-US" sz="1800" dirty="0"/>
          </a:p>
        </p:txBody>
      </p:sp>
      <p:cxnSp>
        <p:nvCxnSpPr>
          <p:cNvPr id="5" name="Straight Connector 4"/>
          <p:cNvCxnSpPr/>
          <p:nvPr/>
        </p:nvCxnSpPr>
        <p:spPr>
          <a:xfrm>
            <a:off x="3228340" y="2870201"/>
            <a:ext cx="8112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28340" y="5105400"/>
            <a:ext cx="8112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3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116701"/>
            <a:ext cx="13830300" cy="646331"/>
          </a:xfrm>
          <a:prstGeom prst="rect">
            <a:avLst/>
          </a:prstGeom>
          <a:noFill/>
        </p:spPr>
        <p:txBody>
          <a:bodyPr wrap="square" rtlCol="0">
            <a:spAutoFit/>
          </a:bodyPr>
          <a:lstStyle/>
          <a:p>
            <a:r>
              <a:rPr lang="en-US" sz="1800" dirty="0"/>
              <a:t>First, </a:t>
            </a:r>
            <a:r>
              <a:rPr lang="en-US" sz="1800" b="1" dirty="0"/>
              <a:t>click two </a:t>
            </a:r>
            <a:r>
              <a:rPr lang="en-US" sz="1800" dirty="0"/>
              <a:t>of the 96 wells (</a:t>
            </a:r>
            <a:r>
              <a:rPr lang="en-US" sz="1800" b="1" dirty="0"/>
              <a:t>A3</a:t>
            </a:r>
            <a:r>
              <a:rPr lang="en-US" sz="1800" dirty="0"/>
              <a:t> and </a:t>
            </a:r>
            <a:r>
              <a:rPr lang="en-US" sz="1800" b="1" dirty="0"/>
              <a:t>A6</a:t>
            </a:r>
            <a:r>
              <a:rPr lang="en-US" sz="1800" dirty="0"/>
              <a:t>, for example).  Note that the wells turn purpose in color, as do the corresponding labels. Then, use the </a:t>
            </a:r>
            <a:r>
              <a:rPr lang="en-US" sz="1800" b="1" dirty="0"/>
              <a:t>qPCR</a:t>
            </a:r>
            <a:r>
              <a:rPr lang="en-US" sz="1800" dirty="0"/>
              <a:t> button and select </a:t>
            </a:r>
            <a:r>
              <a:rPr lang="en-US" sz="1800" b="1" dirty="0"/>
              <a:t>Run qPCR for -&gt; purple wells only</a:t>
            </a:r>
            <a:r>
              <a:rPr lang="en-US" sz="1800" dirty="0"/>
              <a:t>.</a:t>
            </a:r>
          </a:p>
        </p:txBody>
      </p:sp>
      <p:pic>
        <p:nvPicPr>
          <p:cNvPr id="3" name="Picture 2"/>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46691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65901"/>
            <a:ext cx="13830300" cy="646331"/>
          </a:xfrm>
          <a:prstGeom prst="rect">
            <a:avLst/>
          </a:prstGeom>
          <a:noFill/>
        </p:spPr>
        <p:txBody>
          <a:bodyPr wrap="square" rtlCol="0">
            <a:spAutoFit/>
          </a:bodyPr>
          <a:lstStyle/>
          <a:p>
            <a:r>
              <a:rPr lang="en-US" sz="1800" dirty="0"/>
              <a:t>Only two of the 96 curves now appear, along with corresponding Ct values for wells A3 and A6.  If the cursor is held over any point on a curve, a box pops up indicating which well the curve is associated with (A3 green, A6 gray).  </a:t>
            </a:r>
          </a:p>
        </p:txBody>
      </p:sp>
      <p:pic>
        <p:nvPicPr>
          <p:cNvPr id="4" name="Picture 3"/>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82251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 y="64076"/>
            <a:ext cx="14389100" cy="584776"/>
          </a:xfrm>
          <a:prstGeom prst="rect">
            <a:avLst/>
          </a:prstGeom>
          <a:noFill/>
        </p:spPr>
        <p:txBody>
          <a:bodyPr wrap="square" rtlCol="0">
            <a:spAutoFit/>
          </a:bodyPr>
          <a:lstStyle/>
          <a:p>
            <a:r>
              <a:rPr lang="en-US" sz="1600" dirty="0"/>
              <a:t>If the cursor is held over the area where a curve intersects the green threshold line, a vertical line is drawn from that point to the bottom axis, indicating the point at which that particular curve crossed the threshold. By definition, that is the Ct value for that curve (26.21 in this case).  For this example, both curves have similar Ct values.  </a:t>
            </a:r>
          </a:p>
        </p:txBody>
      </p:sp>
      <p:pic>
        <p:nvPicPr>
          <p:cNvPr id="3" name="Picture 2"/>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39522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233353"/>
            <a:ext cx="14008100" cy="338554"/>
          </a:xfrm>
          <a:prstGeom prst="rect">
            <a:avLst/>
          </a:prstGeom>
          <a:noFill/>
        </p:spPr>
        <p:txBody>
          <a:bodyPr wrap="square" rtlCol="0">
            <a:spAutoFit/>
          </a:bodyPr>
          <a:lstStyle/>
          <a:p>
            <a:r>
              <a:rPr lang="en-US" sz="1600" dirty="0"/>
              <a:t>For easier viewing, the graph can be magnified by clicking the magnifying glass icon in the upper left-hand corner of the graph...</a:t>
            </a:r>
          </a:p>
        </p:txBody>
      </p:sp>
      <p:pic>
        <p:nvPicPr>
          <p:cNvPr id="4" name="Picture 3"/>
          <p:cNvPicPr>
            <a:picLocks noChangeAspect="1"/>
          </p:cNvPicPr>
          <p:nvPr/>
        </p:nvPicPr>
        <p:blipFill>
          <a:blip r:embed="rId2"/>
          <a:stretch>
            <a:fillRect/>
          </a:stretch>
        </p:blipFill>
        <p:spPr>
          <a:xfrm>
            <a:off x="12700" y="800100"/>
            <a:ext cx="14617700" cy="83439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46770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144502"/>
            <a:ext cx="14300200" cy="646331"/>
          </a:xfrm>
          <a:prstGeom prst="rect">
            <a:avLst/>
          </a:prstGeom>
          <a:noFill/>
        </p:spPr>
        <p:txBody>
          <a:bodyPr wrap="square" rtlCol="0">
            <a:spAutoFit/>
          </a:bodyPr>
          <a:lstStyle/>
          <a:p>
            <a:r>
              <a:rPr lang="mr-IN" sz="1800" dirty="0"/>
              <a:t>…</a:t>
            </a:r>
            <a:r>
              <a:rPr lang="en-US" sz="1800" dirty="0"/>
              <a:t>which makes the intersection of the threshold and curve easier to see.  Clicking the magnifying glass icon repeatedly cycles between small, medium, and large views of the graph (note that the icon is not shown in this screen shot).</a:t>
            </a:r>
          </a:p>
        </p:txBody>
      </p:sp>
      <p:pic>
        <p:nvPicPr>
          <p:cNvPr id="4" name="Picture 3"/>
          <p:cNvPicPr>
            <a:picLocks noChangeAspect="1"/>
          </p:cNvPicPr>
          <p:nvPr/>
        </p:nvPicPr>
        <p:blipFill>
          <a:blip r:embed="rId2"/>
          <a:stretch>
            <a:fillRect/>
          </a:stretch>
        </p:blipFill>
        <p:spPr>
          <a:xfrm>
            <a:off x="0" y="1003300"/>
            <a:ext cx="14630400" cy="8140700"/>
          </a:xfrm>
          <a:prstGeom prst="rect">
            <a:avLst/>
          </a:prstGeom>
        </p:spPr>
      </p:pic>
      <p:sp>
        <p:nvSpPr>
          <p:cNvPr id="5" name="TextBox 4"/>
          <p:cNvSpPr txBox="1"/>
          <p:nvPr/>
        </p:nvSpPr>
        <p:spPr>
          <a:xfrm>
            <a:off x="584200" y="86515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8614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584776"/>
          </a:xfrm>
          <a:prstGeom prst="rect">
            <a:avLst/>
          </a:prstGeom>
          <a:noFill/>
        </p:spPr>
        <p:txBody>
          <a:bodyPr wrap="square" rtlCol="0">
            <a:spAutoFit/>
          </a:bodyPr>
          <a:lstStyle/>
          <a:p>
            <a:r>
              <a:rPr lang="en-US" sz="1800" dirty="0"/>
              <a:t>To increase accuracy, qPCR samples are usually loaded in triplicates. </a:t>
            </a:r>
            <a:r>
              <a:rPr lang="en-US" sz="1800" b="1" dirty="0"/>
              <a:t>Drag over or click wells as shown below </a:t>
            </a:r>
            <a:r>
              <a:rPr lang="en-US" sz="1800" dirty="0"/>
              <a:t>so that wells A1 through A6 are purple.</a:t>
            </a:r>
          </a:p>
          <a:p>
            <a:r>
              <a:rPr lang="en-US" sz="1400" dirty="0"/>
              <a:t>Note that you can make wells purple be clicking either the well or the label associated with that well, but that you can only make them orange again by clicking the well, or by reloading the file.</a:t>
            </a:r>
          </a:p>
        </p:txBody>
      </p:sp>
      <p:pic>
        <p:nvPicPr>
          <p:cNvPr id="6" name="Picture 5"/>
          <p:cNvPicPr>
            <a:picLocks noChangeAspect="1"/>
          </p:cNvPicPr>
          <p:nvPr/>
        </p:nvPicPr>
        <p:blipFill>
          <a:blip r:embed="rId2"/>
          <a:stretch>
            <a:fillRect/>
          </a:stretch>
        </p:blipFill>
        <p:spPr>
          <a:xfrm>
            <a:off x="0" y="787400"/>
            <a:ext cx="14630400" cy="83693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06255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646331"/>
          </a:xfrm>
          <a:prstGeom prst="rect">
            <a:avLst/>
          </a:prstGeom>
          <a:noFill/>
        </p:spPr>
        <p:txBody>
          <a:bodyPr wrap="square" rtlCol="0">
            <a:spAutoFit/>
          </a:bodyPr>
          <a:lstStyle/>
          <a:p>
            <a:r>
              <a:rPr lang="en-US" sz="1800" dirty="0"/>
              <a:t>Run </a:t>
            </a:r>
            <a:r>
              <a:rPr lang="en-US" sz="1800" dirty="0" err="1"/>
              <a:t>qPCR</a:t>
            </a:r>
            <a:r>
              <a:rPr lang="en-US" sz="1800" dirty="0"/>
              <a:t> for purple wells only, using </a:t>
            </a:r>
            <a:r>
              <a:rPr lang="en-US" sz="1800" b="1" dirty="0" err="1"/>
              <a:t>qPCR</a:t>
            </a:r>
            <a:r>
              <a:rPr lang="en-US" sz="1800" b="1" dirty="0"/>
              <a:t> button </a:t>
            </a:r>
            <a:r>
              <a:rPr lang="en-US" sz="1800" dirty="0"/>
              <a:t>-&gt; </a:t>
            </a:r>
            <a:r>
              <a:rPr lang="en-US" sz="1800" b="1" dirty="0"/>
              <a:t>Purple wells only</a:t>
            </a:r>
            <a:r>
              <a:rPr lang="en-US" sz="1800" dirty="0"/>
              <a:t>. Note that for this example, the three actin curves and the three DWV curves cross the threshold at similar locations, resulting in similar Ct values for samples associated with wells A1 through A6.  </a:t>
            </a:r>
          </a:p>
        </p:txBody>
      </p:sp>
      <p:pic>
        <p:nvPicPr>
          <p:cNvPr id="3" name="Picture 2"/>
          <p:cNvPicPr>
            <a:picLocks noChangeAspect="1"/>
          </p:cNvPicPr>
          <p:nvPr/>
        </p:nvPicPr>
        <p:blipFill>
          <a:blip r:embed="rId2"/>
          <a:stretch>
            <a:fillRect/>
          </a:stretch>
        </p:blipFill>
        <p:spPr>
          <a:xfrm>
            <a:off x="0" y="774700"/>
            <a:ext cx="14630400" cy="83693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09659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646331"/>
          </a:xfrm>
          <a:prstGeom prst="rect">
            <a:avLst/>
          </a:prstGeom>
          <a:noFill/>
        </p:spPr>
        <p:txBody>
          <a:bodyPr wrap="square" rtlCol="0">
            <a:spAutoFit/>
          </a:bodyPr>
          <a:lstStyle/>
          <a:p>
            <a:r>
              <a:rPr lang="en-US" sz="1800" dirty="0"/>
              <a:t>Now click wells A3, A4 and A5 to make them orange again, and click or drag wells A7, A8 and A9 to make them purple.  Re-run </a:t>
            </a:r>
            <a:r>
              <a:rPr lang="en-US" sz="1800" dirty="0" err="1"/>
              <a:t>qPCR</a:t>
            </a:r>
            <a:r>
              <a:rPr lang="en-US" sz="1800" dirty="0"/>
              <a:t> for purple wells only, using the same menu commands as before, and note that the three BQCV curves are separated from the three actin curves.</a:t>
            </a:r>
          </a:p>
        </p:txBody>
      </p:sp>
      <p:pic>
        <p:nvPicPr>
          <p:cNvPr id="4" name="Picture 3"/>
          <p:cNvPicPr>
            <a:picLocks noChangeAspect="1"/>
          </p:cNvPicPr>
          <p:nvPr/>
        </p:nvPicPr>
        <p:blipFill>
          <a:blip r:embed="rId2"/>
          <a:stretch>
            <a:fillRect/>
          </a:stretch>
        </p:blipFill>
        <p:spPr>
          <a:xfrm>
            <a:off x="-12700" y="774700"/>
            <a:ext cx="14630400" cy="83947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59596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106402"/>
            <a:ext cx="14338300" cy="923330"/>
          </a:xfrm>
          <a:prstGeom prst="rect">
            <a:avLst/>
          </a:prstGeom>
          <a:noFill/>
        </p:spPr>
        <p:txBody>
          <a:bodyPr wrap="square" rtlCol="0">
            <a:spAutoFit/>
          </a:bodyPr>
          <a:lstStyle/>
          <a:p>
            <a:r>
              <a:rPr lang="en-US" sz="1800" dirty="0"/>
              <a:t>Subtracting the average of the three BQCV Ct values from the average of the three actin Ct values gives the Delta Ct value for this comparison.  If you do this by hand for the six purple values below, the average for the actin values is 26.11, and the average for the BQCV values is 33.61, for a Delta Ct value of -7.49.  To have the simulation make the calculation, click the </a:t>
            </a:r>
            <a:r>
              <a:rPr lang="en-US" sz="1800" b="1" dirty="0"/>
              <a:t>Delta Ct </a:t>
            </a:r>
            <a:r>
              <a:rPr lang="en-US" sz="1800" dirty="0"/>
              <a:t>button on the graph</a:t>
            </a:r>
            <a:r>
              <a:rPr lang="mr-IN" sz="1800" dirty="0"/>
              <a:t>…</a:t>
            </a:r>
            <a:endParaRPr lang="en-US" sz="1600" dirty="0"/>
          </a:p>
        </p:txBody>
      </p:sp>
      <p:pic>
        <p:nvPicPr>
          <p:cNvPr id="12" name="Picture 11"/>
          <p:cNvPicPr>
            <a:picLocks noChangeAspect="1"/>
          </p:cNvPicPr>
          <p:nvPr/>
        </p:nvPicPr>
        <p:blipFill>
          <a:blip r:embed="rId2"/>
          <a:stretch>
            <a:fillRect/>
          </a:stretch>
        </p:blipFill>
        <p:spPr>
          <a:xfrm>
            <a:off x="0" y="1092200"/>
            <a:ext cx="14630400" cy="80518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71503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800" y="25400"/>
            <a:ext cx="14528800" cy="1551194"/>
          </a:xfrm>
          <a:prstGeom prst="rect">
            <a:avLst/>
          </a:prstGeom>
          <a:noFill/>
        </p:spPr>
        <p:txBody>
          <a:bodyPr wrap="square" rtlCol="0">
            <a:spAutoFit/>
          </a:bodyPr>
          <a:lstStyle/>
          <a:p>
            <a:r>
              <a:rPr lang="mr-IN" sz="1800" dirty="0"/>
              <a:t>…</a:t>
            </a:r>
            <a:r>
              <a:rPr lang="en-US" sz="1800" dirty="0"/>
              <a:t>and the </a:t>
            </a:r>
            <a:r>
              <a:rPr lang="en-US" sz="1800" b="1" dirty="0"/>
              <a:t>Delta Ct</a:t>
            </a:r>
            <a:r>
              <a:rPr lang="en-US" sz="1800" dirty="0"/>
              <a:t> value of -7.49 appears in label A9.  Note that a blue bar appears representing this value, pointing downwards because it is represented by a “negative” number.  </a:t>
            </a:r>
          </a:p>
          <a:p>
            <a:pPr>
              <a:lnSpc>
                <a:spcPct val="50000"/>
              </a:lnSpc>
            </a:pPr>
            <a:endParaRPr lang="en-US" sz="1800" dirty="0"/>
          </a:p>
          <a:p>
            <a:r>
              <a:rPr lang="en-US" sz="1600" u="sng" dirty="0"/>
              <a:t>Note</a:t>
            </a:r>
            <a:r>
              <a:rPr lang="en-US" sz="1600" dirty="0"/>
              <a:t>:  The threshold is crossed more quickly when initial cDNA amounts are greater, so relatively small Ct values represent relatively large initial cDNA amounts.  Thus, an average actin value of 26.11 represents relatively more initial cDNA than an average BQCV value of 33.61.  That is why the BQCV value is subtracted from the actin value, resulting in a negative number.</a:t>
            </a:r>
          </a:p>
        </p:txBody>
      </p:sp>
      <p:pic>
        <p:nvPicPr>
          <p:cNvPr id="5" name="Picture 4"/>
          <p:cNvPicPr>
            <a:picLocks noChangeAspect="1"/>
          </p:cNvPicPr>
          <p:nvPr/>
        </p:nvPicPr>
        <p:blipFill>
          <a:blip r:embed="rId2"/>
          <a:stretch>
            <a:fillRect/>
          </a:stretch>
        </p:blipFill>
        <p:spPr>
          <a:xfrm>
            <a:off x="0" y="1588075"/>
            <a:ext cx="14630400" cy="7975600"/>
          </a:xfrm>
          <a:prstGeom prst="rect">
            <a:avLst/>
          </a:prstGeom>
        </p:spPr>
      </p:pic>
      <p:sp>
        <p:nvSpPr>
          <p:cNvPr id="6" name="TextBox 5"/>
          <p:cNvSpPr txBox="1"/>
          <p:nvPr/>
        </p:nvSpPr>
        <p:spPr>
          <a:xfrm>
            <a:off x="584200" y="89055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61240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292100"/>
            <a:ext cx="13601700" cy="646331"/>
          </a:xfrm>
          <a:prstGeom prst="rect">
            <a:avLst/>
          </a:prstGeom>
          <a:noFill/>
        </p:spPr>
        <p:txBody>
          <a:bodyPr wrap="square" rtlCol="0">
            <a:spAutoFit/>
          </a:bodyPr>
          <a:lstStyle/>
          <a:p>
            <a:r>
              <a:rPr lang="en-US" sz="1800" dirty="0"/>
              <a:t>The first part of this tutorial shows how to use Case It v7 to display actual fluorescence data generated by a qPCR thermocycler.  Click the </a:t>
            </a:r>
            <a:r>
              <a:rPr lang="en-US" sz="1800" b="1" dirty="0"/>
              <a:t>qPCR </a:t>
            </a:r>
            <a:r>
              <a:rPr lang="en-US" sz="1800" dirty="0"/>
              <a:t>button on the silver button bar, and select </a:t>
            </a:r>
            <a:r>
              <a:rPr lang="en-US" sz="1800" b="1" dirty="0"/>
              <a:t>Open file -&gt; containing qPCR fluorescence data</a:t>
            </a:r>
            <a:r>
              <a:rPr lang="en-US" sz="1800" dirty="0"/>
              <a:t>.</a:t>
            </a:r>
          </a:p>
        </p:txBody>
      </p:sp>
      <p:pic>
        <p:nvPicPr>
          <p:cNvPr id="9" name="Picture 8"/>
          <p:cNvPicPr>
            <a:picLocks noChangeAspect="1"/>
          </p:cNvPicPr>
          <p:nvPr/>
        </p:nvPicPr>
        <p:blipFill>
          <a:blip r:embed="rId2"/>
          <a:stretch>
            <a:fillRect/>
          </a:stretch>
        </p:blipFill>
        <p:spPr>
          <a:xfrm>
            <a:off x="0" y="1181100"/>
            <a:ext cx="14630400" cy="7962900"/>
          </a:xfrm>
          <a:prstGeom prst="rect">
            <a:avLst/>
          </a:prstGeom>
        </p:spPr>
      </p:pic>
      <p:sp>
        <p:nvSpPr>
          <p:cNvPr id="8" name="Frame 7"/>
          <p:cNvSpPr/>
          <p:nvPr/>
        </p:nvSpPr>
        <p:spPr>
          <a:xfrm>
            <a:off x="4032250" y="3028950"/>
            <a:ext cx="647700" cy="342900"/>
          </a:xfrm>
          <a:prstGeom prst="fram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57740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800" y="96103"/>
            <a:ext cx="14617700" cy="830997"/>
          </a:xfrm>
          <a:prstGeom prst="rect">
            <a:avLst/>
          </a:prstGeom>
          <a:noFill/>
        </p:spPr>
        <p:txBody>
          <a:bodyPr wrap="square" rtlCol="0">
            <a:spAutoFit/>
          </a:bodyPr>
          <a:lstStyle/>
          <a:p>
            <a:r>
              <a:rPr lang="en-US" sz="1600" dirty="0"/>
              <a:t>To see the complete set of Delta Ct values, </a:t>
            </a:r>
            <a:r>
              <a:rPr lang="en-US" sz="1600" b="1" dirty="0"/>
              <a:t>first</a:t>
            </a:r>
            <a:r>
              <a:rPr lang="en-US" sz="1600" dirty="0"/>
              <a:t> </a:t>
            </a:r>
            <a:r>
              <a:rPr lang="en-US" sz="1600" b="1" dirty="0"/>
              <a:t>make all wells orange </a:t>
            </a:r>
            <a:r>
              <a:rPr lang="en-US" sz="1600" dirty="0"/>
              <a:t>(either by clicking on the purple wells or by re-opening the re-loading the file).  Then </a:t>
            </a:r>
            <a:r>
              <a:rPr lang="en-US" sz="1600" b="1" dirty="0"/>
              <a:t>re-run the qPCR </a:t>
            </a:r>
            <a:r>
              <a:rPr lang="en-US" sz="1600" dirty="0"/>
              <a:t>procedure and click the </a:t>
            </a:r>
            <a:r>
              <a:rPr lang="en-US" sz="1600" b="1" dirty="0"/>
              <a:t>Delta Ct</a:t>
            </a:r>
            <a:r>
              <a:rPr lang="en-US" sz="1600" dirty="0"/>
              <a:t> button.  The BQCV bars are now colored red, and the DWV bars are colored blue.  Bars that point upwards represent relatively more initial DNA than the reference gene (actin), whereas bars that point downwards represent relatively less initial DNA than the reference gene.  Not all columns are shown.</a:t>
            </a:r>
          </a:p>
        </p:txBody>
      </p:sp>
      <p:pic>
        <p:nvPicPr>
          <p:cNvPr id="3" name="Picture 2"/>
          <p:cNvPicPr>
            <a:picLocks noChangeAspect="1"/>
          </p:cNvPicPr>
          <p:nvPr/>
        </p:nvPicPr>
        <p:blipFill>
          <a:blip r:embed="rId2"/>
          <a:stretch>
            <a:fillRect/>
          </a:stretch>
        </p:blipFill>
        <p:spPr>
          <a:xfrm>
            <a:off x="0" y="1104900"/>
            <a:ext cx="14630400" cy="80391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4822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90500" y="102969"/>
            <a:ext cx="14249400" cy="923330"/>
          </a:xfrm>
          <a:prstGeom prst="rect">
            <a:avLst/>
          </a:prstGeom>
          <a:noFill/>
        </p:spPr>
        <p:txBody>
          <a:bodyPr wrap="square" rtlCol="0">
            <a:spAutoFit/>
          </a:bodyPr>
          <a:lstStyle/>
          <a:p>
            <a:r>
              <a:rPr lang="en-US" sz="1800" dirty="0"/>
              <a:t>To calculate the fold change (Delta-Delta </a:t>
            </a:r>
            <a:r>
              <a:rPr lang="en-US" sz="1800"/>
              <a:t>Ct method) </a:t>
            </a:r>
            <a:r>
              <a:rPr lang="en-US" sz="1800" dirty="0"/>
              <a:t>between any two bars on the graph, first single-click on a bar (e.g. the red bar for S1) to put the associated Delta Ct value in the numerator.  Note that the numerator of the formula for Delta-Delta Ct is 2 raised to the Ct value, or 2 raised to -7.49 in this case.  </a:t>
            </a:r>
          </a:p>
        </p:txBody>
      </p:sp>
      <p:pic>
        <p:nvPicPr>
          <p:cNvPr id="4" name="Picture 3"/>
          <p:cNvPicPr>
            <a:picLocks noChangeAspect="1"/>
          </p:cNvPicPr>
          <p:nvPr/>
        </p:nvPicPr>
        <p:blipFill>
          <a:blip r:embed="rId2"/>
          <a:stretch>
            <a:fillRect/>
          </a:stretch>
        </p:blipFill>
        <p:spPr>
          <a:xfrm>
            <a:off x="0" y="1026299"/>
            <a:ext cx="14630400" cy="80264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6220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229969"/>
            <a:ext cx="14122400" cy="646331"/>
          </a:xfrm>
          <a:prstGeom prst="rect">
            <a:avLst/>
          </a:prstGeom>
          <a:noFill/>
        </p:spPr>
        <p:txBody>
          <a:bodyPr wrap="square" rtlCol="0">
            <a:spAutoFit/>
          </a:bodyPr>
          <a:lstStyle/>
          <a:p>
            <a:r>
              <a:rPr lang="en-US" sz="1800" dirty="0"/>
              <a:t>Double-click on any bar to put that bar’s associated Delta Ct value in the denominator of the formula.  In this example, double-clicking on the red bar for S5 would put -5.72 in the denominator of the formula, with a resulting fold change of 0.29 between Hives 1 and 5 for BQCV </a:t>
            </a:r>
            <a:r>
              <a:rPr lang="en-US" sz="1800" dirty="0" err="1"/>
              <a:t>cDNA</a:t>
            </a:r>
            <a:r>
              <a:rPr lang="en-US" sz="1800" dirty="0"/>
              <a:t> levels.</a:t>
            </a:r>
          </a:p>
        </p:txBody>
      </p:sp>
      <p:pic>
        <p:nvPicPr>
          <p:cNvPr id="5" name="Picture 4"/>
          <p:cNvPicPr>
            <a:picLocks noChangeAspect="1"/>
          </p:cNvPicPr>
          <p:nvPr/>
        </p:nvPicPr>
        <p:blipFill>
          <a:blip r:embed="rId2"/>
          <a:stretch>
            <a:fillRect/>
          </a:stretch>
        </p:blipFill>
        <p:spPr>
          <a:xfrm>
            <a:off x="0" y="1117600"/>
            <a:ext cx="14630400" cy="80264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82656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102969"/>
            <a:ext cx="14122400" cy="646331"/>
          </a:xfrm>
          <a:prstGeom prst="rect">
            <a:avLst/>
          </a:prstGeom>
          <a:noFill/>
        </p:spPr>
        <p:txBody>
          <a:bodyPr wrap="square" rtlCol="0">
            <a:spAutoFit/>
          </a:bodyPr>
          <a:lstStyle/>
          <a:p>
            <a:r>
              <a:rPr lang="en-US" sz="1800" dirty="0"/>
              <a:t>Another feature of the simulation allows the user to determine standard curve values, used for absolute quantification of DNA quantities.  To demonstrate this, open the file </a:t>
            </a:r>
            <a:r>
              <a:rPr lang="en-US" sz="1800" b="1" dirty="0"/>
              <a:t>Standard curve </a:t>
            </a:r>
            <a:r>
              <a:rPr lang="en-US" sz="1800" b="1" dirty="0" err="1"/>
              <a:t>qPCR</a:t>
            </a:r>
            <a:r>
              <a:rPr lang="en-US" sz="1800" b="1" dirty="0"/>
              <a:t> data with </a:t>
            </a:r>
            <a:r>
              <a:rPr lang="en-US" sz="1800" b="1" dirty="0" err="1"/>
              <a:t>outlier.csv</a:t>
            </a:r>
            <a:r>
              <a:rPr lang="en-US" sz="1800" dirty="0"/>
              <a:t>, located inside Cases-&gt;</a:t>
            </a:r>
            <a:r>
              <a:rPr lang="en-US" sz="1800" dirty="0" err="1"/>
              <a:t>qPCR</a:t>
            </a:r>
            <a:r>
              <a:rPr lang="en-US" sz="1800" dirty="0"/>
              <a:t>.</a:t>
            </a:r>
          </a:p>
        </p:txBody>
      </p:sp>
      <p:pic>
        <p:nvPicPr>
          <p:cNvPr id="3" name="Picture 2"/>
          <p:cNvPicPr>
            <a:picLocks noChangeAspect="1"/>
          </p:cNvPicPr>
          <p:nvPr/>
        </p:nvPicPr>
        <p:blipFill>
          <a:blip r:embed="rId2"/>
          <a:stretch>
            <a:fillRect/>
          </a:stretch>
        </p:blipFill>
        <p:spPr>
          <a:xfrm>
            <a:off x="0" y="1117600"/>
            <a:ext cx="14630400" cy="80264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56407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102969"/>
            <a:ext cx="14122400" cy="923330"/>
          </a:xfrm>
          <a:prstGeom prst="rect">
            <a:avLst/>
          </a:prstGeom>
          <a:noFill/>
        </p:spPr>
        <p:txBody>
          <a:bodyPr wrap="square" rtlCol="0">
            <a:spAutoFit/>
          </a:bodyPr>
          <a:lstStyle/>
          <a:p>
            <a:r>
              <a:rPr lang="en-US" sz="1800" dirty="0"/>
              <a:t>Click the </a:t>
            </a:r>
            <a:r>
              <a:rPr lang="en-US" sz="1800" b="1" dirty="0"/>
              <a:t>Load</a:t>
            </a:r>
            <a:r>
              <a:rPr lang="en-US" sz="1800" dirty="0"/>
              <a:t> button under the 96-well plate, then use the </a:t>
            </a:r>
            <a:r>
              <a:rPr lang="en-US" sz="1800" b="1" dirty="0" err="1"/>
              <a:t>qPCR</a:t>
            </a:r>
            <a:r>
              <a:rPr lang="en-US" sz="1800" dirty="0"/>
              <a:t> button and </a:t>
            </a:r>
            <a:r>
              <a:rPr lang="en-US" sz="1800" b="1" dirty="0"/>
              <a:t>Run </a:t>
            </a:r>
            <a:r>
              <a:rPr lang="en-US" sz="1800" b="1" dirty="0" err="1"/>
              <a:t>qPCR</a:t>
            </a:r>
            <a:r>
              <a:rPr lang="en-US" sz="1800" b="1" dirty="0"/>
              <a:t> for</a:t>
            </a:r>
            <a:r>
              <a:rPr lang="en-US" sz="1800" dirty="0"/>
              <a:t> -&gt; </a:t>
            </a:r>
            <a:r>
              <a:rPr lang="en-US" sz="1800" b="1" dirty="0"/>
              <a:t>Orange wells </a:t>
            </a:r>
            <a:r>
              <a:rPr lang="en-US" sz="1800" dirty="0"/>
              <a:t>only.  Standard curve data will appear as shown below.  To create a standard curve, known quantities of DNA are amplified and Ct values determined.  Note that due to the large numbers involved, </a:t>
            </a:r>
            <a:r>
              <a:rPr lang="en-US" sz="1800" b="1" dirty="0"/>
              <a:t>e notation </a:t>
            </a:r>
            <a:r>
              <a:rPr lang="en-US" sz="1800" dirty="0"/>
              <a:t>is used to display the results (for example, </a:t>
            </a:r>
            <a:r>
              <a:rPr lang="en-US" sz="1800" b="1" dirty="0"/>
              <a:t>1e+7</a:t>
            </a:r>
            <a:r>
              <a:rPr lang="en-US" sz="1800" dirty="0"/>
              <a:t> = 1.0*10</a:t>
            </a:r>
            <a:r>
              <a:rPr lang="en-US" sz="1800" baseline="30000" dirty="0"/>
              <a:t>7</a:t>
            </a:r>
            <a:r>
              <a:rPr lang="en-US" sz="1800" dirty="0"/>
              <a:t>=10000000 DNA copies.</a:t>
            </a:r>
          </a:p>
        </p:txBody>
      </p:sp>
      <p:pic>
        <p:nvPicPr>
          <p:cNvPr id="5" name="Picture 4"/>
          <p:cNvPicPr>
            <a:picLocks noChangeAspect="1"/>
          </p:cNvPicPr>
          <p:nvPr/>
        </p:nvPicPr>
        <p:blipFill>
          <a:blip r:embed="rId2"/>
          <a:stretch>
            <a:fillRect/>
          </a:stretch>
        </p:blipFill>
        <p:spPr>
          <a:xfrm>
            <a:off x="0" y="1104900"/>
            <a:ext cx="14630400" cy="80391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6110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287635"/>
            <a:ext cx="14122400" cy="369332"/>
          </a:xfrm>
          <a:prstGeom prst="rect">
            <a:avLst/>
          </a:prstGeom>
          <a:noFill/>
        </p:spPr>
        <p:txBody>
          <a:bodyPr wrap="square" rtlCol="0">
            <a:spAutoFit/>
          </a:bodyPr>
          <a:lstStyle/>
          <a:p>
            <a:r>
              <a:rPr lang="en-US" sz="1800" dirty="0"/>
              <a:t>To generate the standard curve from these data, click the Standard Curve button at the top of the graph</a:t>
            </a:r>
            <a:r>
              <a:rPr lang="mr-IN" sz="1800" dirty="0"/>
              <a:t>…</a:t>
            </a:r>
            <a:endParaRPr lang="en-US" sz="1800" dirty="0"/>
          </a:p>
        </p:txBody>
      </p:sp>
      <p:pic>
        <p:nvPicPr>
          <p:cNvPr id="3" name="Picture 2"/>
          <p:cNvPicPr>
            <a:picLocks noChangeAspect="1"/>
          </p:cNvPicPr>
          <p:nvPr/>
        </p:nvPicPr>
        <p:blipFill>
          <a:blip r:embed="rId2"/>
          <a:stretch>
            <a:fillRect/>
          </a:stretch>
        </p:blipFill>
        <p:spPr>
          <a:xfrm>
            <a:off x="0" y="1026299"/>
            <a:ext cx="14630400" cy="80391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346681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16470"/>
            <a:ext cx="14122400" cy="923330"/>
          </a:xfrm>
          <a:prstGeom prst="rect">
            <a:avLst/>
          </a:prstGeom>
          <a:noFill/>
        </p:spPr>
        <p:txBody>
          <a:bodyPr wrap="square" rtlCol="0">
            <a:spAutoFit/>
          </a:bodyPr>
          <a:lstStyle/>
          <a:p>
            <a:r>
              <a:rPr lang="en-US" sz="1800" dirty="0"/>
              <a:t>The standard curve plot appears, with a regression line for Ct plotted against initial quantity (copies). Note that an outlier is present in the data set, because a standard curve data points should fall close to the regression line.  The outlier can be removed from the data set.  First, hold the mouse cursor over the outlier; a box will pop up indicating that it is associated with </a:t>
            </a:r>
            <a:r>
              <a:rPr lang="en-US" sz="1800" b="1" dirty="0"/>
              <a:t>Well D2</a:t>
            </a:r>
            <a:r>
              <a:rPr lang="en-US" sz="1800" dirty="0"/>
              <a:t>, then click the </a:t>
            </a:r>
            <a:r>
              <a:rPr lang="en-US" sz="1800" b="1" dirty="0"/>
              <a:t>Amplification plot</a:t>
            </a:r>
            <a:r>
              <a:rPr lang="en-US" sz="1800" dirty="0"/>
              <a:t> button at upper left.</a:t>
            </a:r>
          </a:p>
        </p:txBody>
      </p:sp>
      <p:pic>
        <p:nvPicPr>
          <p:cNvPr id="5" name="Picture 4"/>
          <p:cNvPicPr>
            <a:picLocks noChangeAspect="1"/>
          </p:cNvPicPr>
          <p:nvPr/>
        </p:nvPicPr>
        <p:blipFill>
          <a:blip r:embed="rId2"/>
          <a:stretch>
            <a:fillRect/>
          </a:stretch>
        </p:blipFill>
        <p:spPr>
          <a:xfrm>
            <a:off x="0" y="1092200"/>
            <a:ext cx="14630400" cy="80518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42866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135235"/>
            <a:ext cx="14122400" cy="646331"/>
          </a:xfrm>
          <a:prstGeom prst="rect">
            <a:avLst/>
          </a:prstGeom>
          <a:noFill/>
        </p:spPr>
        <p:txBody>
          <a:bodyPr wrap="square" rtlCol="0">
            <a:spAutoFit/>
          </a:bodyPr>
          <a:lstStyle/>
          <a:p>
            <a:r>
              <a:rPr lang="en-US" sz="1800" dirty="0"/>
              <a:t>Hold the mouse cursor over the purple curve on the far right, and a box pops up indicating that the curve is for Well D2, the outlier identified on the standard curve.   </a:t>
            </a:r>
          </a:p>
        </p:txBody>
      </p:sp>
      <p:pic>
        <p:nvPicPr>
          <p:cNvPr id="8" name="Picture 7"/>
          <p:cNvPicPr>
            <a:picLocks noChangeAspect="1"/>
          </p:cNvPicPr>
          <p:nvPr/>
        </p:nvPicPr>
        <p:blipFill>
          <a:blip r:embed="rId2"/>
          <a:stretch>
            <a:fillRect/>
          </a:stretch>
        </p:blipFill>
        <p:spPr>
          <a:xfrm>
            <a:off x="0" y="1054100"/>
            <a:ext cx="14630400" cy="8089900"/>
          </a:xfrm>
          <a:prstGeom prst="rect">
            <a:avLst/>
          </a:prstGeom>
        </p:spPr>
      </p:pic>
      <p:sp>
        <p:nvSpPr>
          <p:cNvPr id="9" name="TextBox 8"/>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79089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319901"/>
            <a:ext cx="14122400" cy="369332"/>
          </a:xfrm>
          <a:prstGeom prst="rect">
            <a:avLst/>
          </a:prstGeom>
          <a:noFill/>
        </p:spPr>
        <p:txBody>
          <a:bodyPr wrap="square" rtlCol="0">
            <a:spAutoFit/>
          </a:bodyPr>
          <a:lstStyle/>
          <a:p>
            <a:r>
              <a:rPr lang="en-US" sz="1800" b="1" dirty="0"/>
              <a:t>Click well D2 </a:t>
            </a:r>
            <a:r>
              <a:rPr lang="en-US" sz="1800" dirty="0"/>
              <a:t>to make it purple, then re-run the standard curve for </a:t>
            </a:r>
            <a:r>
              <a:rPr lang="en-US" sz="1800" b="1" dirty="0"/>
              <a:t>orange wells only</a:t>
            </a:r>
            <a:r>
              <a:rPr lang="en-US" sz="1800" dirty="0"/>
              <a:t>, to exclude the outlier well data. </a:t>
            </a:r>
          </a:p>
        </p:txBody>
      </p:sp>
      <p:pic>
        <p:nvPicPr>
          <p:cNvPr id="10" name="Picture 9"/>
          <p:cNvPicPr>
            <a:picLocks noChangeAspect="1"/>
          </p:cNvPicPr>
          <p:nvPr/>
        </p:nvPicPr>
        <p:blipFill>
          <a:blip r:embed="rId2"/>
          <a:stretch>
            <a:fillRect/>
          </a:stretch>
        </p:blipFill>
        <p:spPr>
          <a:xfrm>
            <a:off x="0" y="1028700"/>
            <a:ext cx="14630400" cy="8115300"/>
          </a:xfrm>
          <a:prstGeom prst="rect">
            <a:avLst/>
          </a:prstGeom>
        </p:spPr>
      </p:pic>
      <p:sp>
        <p:nvSpPr>
          <p:cNvPr id="11" name="TextBox 10"/>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695547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319901"/>
            <a:ext cx="14122400" cy="369332"/>
          </a:xfrm>
          <a:prstGeom prst="rect">
            <a:avLst/>
          </a:prstGeom>
          <a:noFill/>
        </p:spPr>
        <p:txBody>
          <a:bodyPr wrap="square" rtlCol="0">
            <a:spAutoFit/>
          </a:bodyPr>
          <a:lstStyle/>
          <a:p>
            <a:r>
              <a:rPr lang="en-US" sz="1800" dirty="0"/>
              <a:t>Next, click the </a:t>
            </a:r>
            <a:r>
              <a:rPr lang="en-US" sz="1800" b="1" dirty="0"/>
              <a:t>Standard Curve </a:t>
            </a:r>
            <a:r>
              <a:rPr lang="en-US" sz="1800" dirty="0"/>
              <a:t>button to recalculate the standard curve with the outlier deleted.</a:t>
            </a:r>
          </a:p>
        </p:txBody>
      </p:sp>
      <p:pic>
        <p:nvPicPr>
          <p:cNvPr id="3" name="Picture 2"/>
          <p:cNvPicPr>
            <a:picLocks noChangeAspect="1"/>
          </p:cNvPicPr>
          <p:nvPr/>
        </p:nvPicPr>
        <p:blipFill>
          <a:blip r:embed="rId2"/>
          <a:stretch>
            <a:fillRect/>
          </a:stretch>
        </p:blipFill>
        <p:spPr>
          <a:xfrm>
            <a:off x="0" y="1016000"/>
            <a:ext cx="14630400" cy="81280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29119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279400"/>
            <a:ext cx="13830300" cy="646331"/>
          </a:xfrm>
          <a:prstGeom prst="rect">
            <a:avLst/>
          </a:prstGeom>
          <a:noFill/>
        </p:spPr>
        <p:txBody>
          <a:bodyPr wrap="square" rtlCol="0">
            <a:spAutoFit/>
          </a:bodyPr>
          <a:lstStyle/>
          <a:p>
            <a:r>
              <a:rPr lang="en-US" sz="1800" dirty="0"/>
              <a:t>Open the file </a:t>
            </a:r>
            <a:r>
              <a:rPr lang="en-US" sz="1800" b="1" dirty="0" err="1"/>
              <a:t>qPCR</a:t>
            </a:r>
            <a:r>
              <a:rPr lang="en-US" sz="1800" b="1" dirty="0"/>
              <a:t> </a:t>
            </a:r>
            <a:r>
              <a:rPr lang="en-US" sz="1800" b="1" dirty="0" err="1"/>
              <a:t>honeybee.csv</a:t>
            </a:r>
            <a:r>
              <a:rPr lang="en-US" sz="1800" dirty="0"/>
              <a:t>(inside the folders Case It -&gt; Cases -&gt; </a:t>
            </a:r>
            <a:r>
              <a:rPr lang="en-US" sz="1800" dirty="0" err="1"/>
              <a:t>qPCR</a:t>
            </a:r>
            <a:r>
              <a:rPr lang="en-US" sz="1800" dirty="0"/>
              <a:t> -&gt;  </a:t>
            </a:r>
            <a:r>
              <a:rPr lang="en-US" sz="1800" dirty="0" err="1"/>
              <a:t>qPCR</a:t>
            </a:r>
            <a:r>
              <a:rPr lang="en-US" sz="1800" dirty="0"/>
              <a:t> </a:t>
            </a:r>
            <a:r>
              <a:rPr lang="en-US" sz="1800" dirty="0" err="1"/>
              <a:t>honeybee.csv</a:t>
            </a:r>
            <a:r>
              <a:rPr lang="en-US" sz="1800" b="1" dirty="0"/>
              <a:t>).   </a:t>
            </a:r>
          </a:p>
          <a:p>
            <a:r>
              <a:rPr lang="en-US" sz="1600" dirty="0"/>
              <a:t>Note: The file is inside the </a:t>
            </a:r>
            <a:r>
              <a:rPr lang="en-US" sz="1600" dirty="0" err="1"/>
              <a:t>qPCR</a:t>
            </a:r>
            <a:r>
              <a:rPr lang="en-US" sz="1600" dirty="0"/>
              <a:t> folder, not the Honeybee cases folder</a:t>
            </a:r>
            <a:r>
              <a:rPr lang="en-US" sz="1800" dirty="0"/>
              <a:t>.</a:t>
            </a:r>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a:stretch>
            <a:fillRect/>
          </a:stretch>
        </p:blipFill>
        <p:spPr>
          <a:xfrm>
            <a:off x="0" y="1202730"/>
            <a:ext cx="14630400" cy="79629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21691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20935"/>
            <a:ext cx="14122400" cy="923330"/>
          </a:xfrm>
          <a:prstGeom prst="rect">
            <a:avLst/>
          </a:prstGeom>
          <a:noFill/>
        </p:spPr>
        <p:txBody>
          <a:bodyPr wrap="square" rtlCol="0">
            <a:spAutoFit/>
          </a:bodyPr>
          <a:lstStyle/>
          <a:p>
            <a:r>
              <a:rPr lang="en-US" sz="1800" dirty="0"/>
              <a:t>Data points now fall very close to the regression line, as verified by an R squared value of 0.999 (it was 0.774 with the outlier included).  Normally you should be very careful about removing outliers from a data set, but for standard curve data we know that the points should fall on the regression line, if the experiment is done correctly.  So for standard curve data, outliers definitely mean that something is wrong with the experimental setup.</a:t>
            </a:r>
          </a:p>
        </p:txBody>
      </p:sp>
      <p:pic>
        <p:nvPicPr>
          <p:cNvPr id="5" name="Picture 4"/>
          <p:cNvPicPr>
            <a:picLocks noChangeAspect="1"/>
          </p:cNvPicPr>
          <p:nvPr/>
        </p:nvPicPr>
        <p:blipFill>
          <a:blip r:embed="rId2"/>
          <a:stretch>
            <a:fillRect/>
          </a:stretch>
        </p:blipFill>
        <p:spPr>
          <a:xfrm>
            <a:off x="0" y="1006733"/>
            <a:ext cx="14630400" cy="81280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06346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8235"/>
            <a:ext cx="14122400" cy="1077218"/>
          </a:xfrm>
          <a:prstGeom prst="rect">
            <a:avLst/>
          </a:prstGeom>
          <a:noFill/>
        </p:spPr>
        <p:txBody>
          <a:bodyPr wrap="square" rtlCol="0">
            <a:spAutoFit/>
          </a:bodyPr>
          <a:lstStyle/>
          <a:p>
            <a:r>
              <a:rPr lang="en-US" sz="1600" dirty="0"/>
              <a:t>The equation for the regression line is shown in the box on the graph, so that the line can be used to estimate the number of copies present for experimental Ct values.  For example, if 20 is entered in the box (the default value), then the number of copies interpolated from the line is 1.056 e+04, or 10560 copies (1.056*10</a:t>
            </a:r>
            <a:r>
              <a:rPr lang="en-US" sz="1600" baseline="30000" dirty="0"/>
              <a:t>4</a:t>
            </a:r>
            <a:r>
              <a:rPr lang="en-US" sz="1600" dirty="0"/>
              <a:t>).  You can also hold the mouse cursor over any point on the line to generate an interpolated copy number. Note that the number in the pop-up box will be slightly different (1.060 e+04 in this case), depending on where the mouse cursor is positioned on the line.</a:t>
            </a:r>
          </a:p>
        </p:txBody>
      </p:sp>
      <p:pic>
        <p:nvPicPr>
          <p:cNvPr id="3" name="Picture 2"/>
          <p:cNvPicPr>
            <a:picLocks noChangeAspect="1"/>
          </p:cNvPicPr>
          <p:nvPr/>
        </p:nvPicPr>
        <p:blipFill>
          <a:blip r:embed="rId2"/>
          <a:stretch>
            <a:fillRect/>
          </a:stretch>
        </p:blipFill>
        <p:spPr>
          <a:xfrm>
            <a:off x="0" y="1123553"/>
            <a:ext cx="14630400" cy="81026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75343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495300"/>
            <a:ext cx="13830300" cy="369332"/>
          </a:xfrm>
          <a:prstGeom prst="rect">
            <a:avLst/>
          </a:prstGeom>
          <a:noFill/>
        </p:spPr>
        <p:txBody>
          <a:bodyPr wrap="square" rtlCol="0">
            <a:spAutoFit/>
          </a:bodyPr>
          <a:lstStyle/>
          <a:p>
            <a:r>
              <a:rPr lang="en-US" sz="1800" dirty="0"/>
              <a:t>New windows appear when a qPCR file is opened.  Click the </a:t>
            </a:r>
            <a:r>
              <a:rPr lang="en-US" sz="1800" b="1" dirty="0"/>
              <a:t>Load</a:t>
            </a:r>
            <a:r>
              <a:rPr lang="en-US" sz="1800" dirty="0"/>
              <a:t> button below the black region of the screen</a:t>
            </a:r>
            <a:r>
              <a:rPr lang="mr-IN" sz="1800" dirty="0"/>
              <a:t>…</a:t>
            </a:r>
            <a:endParaRPr lang="en-US" sz="1800" dirty="0"/>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stretch>
            <a:fillRect/>
          </a:stretch>
        </p:blipFill>
        <p:spPr>
          <a:xfrm>
            <a:off x="0" y="1181100"/>
            <a:ext cx="14630400" cy="7962900"/>
          </a:xfrm>
          <a:prstGeom prst="rect">
            <a:avLst/>
          </a:prstGeom>
        </p:spPr>
      </p:pic>
      <p:sp>
        <p:nvSpPr>
          <p:cNvPr id="7" name="Frame 6"/>
          <p:cNvSpPr/>
          <p:nvPr/>
        </p:nvSpPr>
        <p:spPr>
          <a:xfrm>
            <a:off x="1581150" y="6072664"/>
            <a:ext cx="552450" cy="544036"/>
          </a:xfrm>
          <a:prstGeom prst="fram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97858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218301"/>
            <a:ext cx="13830300" cy="646331"/>
          </a:xfrm>
          <a:prstGeom prst="rect">
            <a:avLst/>
          </a:prstGeom>
          <a:noFill/>
        </p:spPr>
        <p:txBody>
          <a:bodyPr wrap="square" rtlCol="0">
            <a:spAutoFit/>
          </a:bodyPr>
          <a:lstStyle/>
          <a:p>
            <a:r>
              <a:rPr lang="mr-IN" sz="1800" dirty="0"/>
              <a:t>…</a:t>
            </a:r>
            <a:r>
              <a:rPr lang="en-US" sz="1800" dirty="0"/>
              <a:t>and the 96 wells turn orange in color, indicating that they have been loaded. Labels indicate names of the samples loaded in each well.  To see all the labels we’ll move the window to the left</a:t>
            </a:r>
            <a:r>
              <a:rPr lang="mr-IN" sz="1800" dirty="0"/>
              <a:t>…</a:t>
            </a:r>
            <a:endParaRPr lang="en-US" sz="1800" dirty="0"/>
          </a:p>
        </p:txBody>
      </p:sp>
      <p:pic>
        <p:nvPicPr>
          <p:cNvPr id="3" name="Picture 2"/>
          <p:cNvPicPr>
            <a:picLocks noChangeAspect="1"/>
          </p:cNvPicPr>
          <p:nvPr/>
        </p:nvPicPr>
        <p:blipFill>
          <a:blip r:embed="rId2"/>
          <a:stretch>
            <a:fillRect/>
          </a:stretch>
        </p:blipFill>
        <p:spPr>
          <a:xfrm>
            <a:off x="0" y="1181100"/>
            <a:ext cx="14630400" cy="79629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58524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218301"/>
            <a:ext cx="13830300" cy="646331"/>
          </a:xfrm>
          <a:prstGeom prst="rect">
            <a:avLst/>
          </a:prstGeom>
          <a:noFill/>
        </p:spPr>
        <p:txBody>
          <a:bodyPr wrap="square" rtlCol="0">
            <a:spAutoFit/>
          </a:bodyPr>
          <a:lstStyle/>
          <a:p>
            <a:r>
              <a:rPr lang="mr-IN" sz="1800" dirty="0"/>
              <a:t>…</a:t>
            </a:r>
            <a:r>
              <a:rPr lang="en-US" sz="1800" dirty="0"/>
              <a:t> and all 12 label columns are visible.  DWV stands for “Deformed Wing Virus”, and BQCV stands for “Black Queen Cell Virus”.  An asterisk following a label name indicates a reference gene (e.g. actin*).  Note that for this data set, 10 bee hives have been sampled for DWV and BQCV.</a:t>
            </a:r>
          </a:p>
        </p:txBody>
      </p:sp>
      <p:pic>
        <p:nvPicPr>
          <p:cNvPr id="4" name="Picture 3"/>
          <p:cNvPicPr>
            <a:picLocks noChangeAspect="1"/>
          </p:cNvPicPr>
          <p:nvPr/>
        </p:nvPicPr>
        <p:blipFill>
          <a:blip r:embed="rId2"/>
          <a:stretch>
            <a:fillRect/>
          </a:stretch>
        </p:blipFill>
        <p:spPr>
          <a:xfrm>
            <a:off x="0" y="1168400"/>
            <a:ext cx="14630400" cy="7975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43661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116701"/>
            <a:ext cx="13830300" cy="646331"/>
          </a:xfrm>
          <a:prstGeom prst="rect">
            <a:avLst/>
          </a:prstGeom>
          <a:noFill/>
        </p:spPr>
        <p:txBody>
          <a:bodyPr wrap="square" rtlCol="0">
            <a:spAutoFit/>
          </a:bodyPr>
          <a:lstStyle/>
          <a:p>
            <a:r>
              <a:rPr lang="en-US" sz="1800" dirty="0"/>
              <a:t>Click the qPCR button and select </a:t>
            </a:r>
            <a:r>
              <a:rPr lang="en-US" sz="1800" b="1" dirty="0"/>
              <a:t>Run qPCR for -&gt; orange wells only</a:t>
            </a:r>
            <a:r>
              <a:rPr lang="en-US" sz="1800" dirty="0"/>
              <a:t>. Note: the Run button next to the Load button has been grayed out, indicating that it is not used to run qPCR (it is used to run other types of analyses involving a 96-well plate, such as ELISA).</a:t>
            </a:r>
          </a:p>
        </p:txBody>
      </p:sp>
      <p:pic>
        <p:nvPicPr>
          <p:cNvPr id="5" name="Picture 4"/>
          <p:cNvPicPr>
            <a:picLocks noChangeAspect="1"/>
          </p:cNvPicPr>
          <p:nvPr/>
        </p:nvPicPr>
        <p:blipFill>
          <a:blip r:embed="rId2"/>
          <a:stretch>
            <a:fillRect/>
          </a:stretch>
        </p:blipFill>
        <p:spPr>
          <a:xfrm>
            <a:off x="0" y="800100"/>
            <a:ext cx="14630400" cy="83439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4447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116701"/>
            <a:ext cx="13830300" cy="646331"/>
          </a:xfrm>
          <a:prstGeom prst="rect">
            <a:avLst/>
          </a:prstGeom>
          <a:noFill/>
        </p:spPr>
        <p:txBody>
          <a:bodyPr wrap="square" rtlCol="0">
            <a:spAutoFit/>
          </a:bodyPr>
          <a:lstStyle/>
          <a:p>
            <a:r>
              <a:rPr lang="en-US" sz="1800" dirty="0"/>
              <a:t>After qPCR runs, Ct values will appear in the labels for each well, for example a Ct value of 24.0337 for well A1.  Curves on the graph represent changes in the amount of DNA for each well for 45 qPCR cycles (bottom axis of graph).  Click on the graph to bring it forward</a:t>
            </a:r>
            <a:r>
              <a:rPr lang="mr-IN" sz="1800" dirty="0"/>
              <a:t>…</a:t>
            </a:r>
            <a:endParaRPr lang="en-US" sz="1800" dirty="0"/>
          </a:p>
        </p:txBody>
      </p:sp>
      <p:pic>
        <p:nvPicPr>
          <p:cNvPr id="4" name="Picture 3"/>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83078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116701"/>
            <a:ext cx="13830300" cy="646331"/>
          </a:xfrm>
          <a:prstGeom prst="rect">
            <a:avLst/>
          </a:prstGeom>
          <a:noFill/>
        </p:spPr>
        <p:txBody>
          <a:bodyPr wrap="square" rtlCol="0">
            <a:spAutoFit/>
          </a:bodyPr>
          <a:lstStyle/>
          <a:p>
            <a:r>
              <a:rPr lang="mr-IN" sz="1800" dirty="0"/>
              <a:t>…</a:t>
            </a:r>
            <a:r>
              <a:rPr lang="en-US" sz="1800" dirty="0"/>
              <a:t>and all 96 curves can be seen, each with a unique color/symbol combination.  The next series of slides will explain how the Ct values were determined from the graph curves.</a:t>
            </a:r>
          </a:p>
        </p:txBody>
      </p:sp>
      <p:pic>
        <p:nvPicPr>
          <p:cNvPr id="3" name="Picture 2"/>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099765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8034</TotalTime>
  <Words>1840</Words>
  <Application>Microsoft Macintosh PowerPoint</Application>
  <PresentationFormat>Custom</PresentationFormat>
  <Paragraphs>73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Microsoft Sans Serif</vt:lpstr>
      <vt:lpstr>Office Theme</vt:lpstr>
      <vt:lpstr>Tutorial for using Case It for qPCR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Freddy Falcon</dc:creator>
  <cp:keywords/>
  <dc:description/>
  <cp:lastModifiedBy>Mark Bergland</cp:lastModifiedBy>
  <cp:revision>278</cp:revision>
  <cp:lastPrinted>2017-12-16T04:32:27Z</cp:lastPrinted>
  <dcterms:created xsi:type="dcterms:W3CDTF">2017-11-22T19:07:45Z</dcterms:created>
  <dcterms:modified xsi:type="dcterms:W3CDTF">2025-11-26T21:46:43Z</dcterms:modified>
  <cp:category/>
</cp:coreProperties>
</file>