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1" r:id="rId2"/>
  </p:sldMasterIdLst>
  <p:notesMasterIdLst>
    <p:notesMasterId r:id="rId30"/>
  </p:notesMasterIdLst>
  <p:sldIdLst>
    <p:sldId id="256" r:id="rId3"/>
    <p:sldId id="355" r:id="rId4"/>
    <p:sldId id="258" r:id="rId5"/>
    <p:sldId id="260" r:id="rId6"/>
    <p:sldId id="358" r:id="rId7"/>
    <p:sldId id="365" r:id="rId8"/>
    <p:sldId id="387" r:id="rId9"/>
    <p:sldId id="378" r:id="rId10"/>
    <p:sldId id="379" r:id="rId11"/>
    <p:sldId id="380" r:id="rId12"/>
    <p:sldId id="381" r:id="rId13"/>
    <p:sldId id="382" r:id="rId14"/>
    <p:sldId id="388" r:id="rId15"/>
    <p:sldId id="383" r:id="rId16"/>
    <p:sldId id="389" r:id="rId17"/>
    <p:sldId id="392" r:id="rId18"/>
    <p:sldId id="393" r:id="rId19"/>
    <p:sldId id="394" r:id="rId20"/>
    <p:sldId id="395" r:id="rId21"/>
    <p:sldId id="384" r:id="rId22"/>
    <p:sldId id="385" r:id="rId23"/>
    <p:sldId id="386" r:id="rId24"/>
    <p:sldId id="367" r:id="rId25"/>
    <p:sldId id="369" r:id="rId26"/>
    <p:sldId id="390" r:id="rId27"/>
    <p:sldId id="391" r:id="rId28"/>
    <p:sldId id="373" r:id="rId29"/>
  </p:sldIdLst>
  <p:sldSz cx="9144000" cy="6858000" type="screen4x3"/>
  <p:notesSz cx="6858000" cy="9144000"/>
  <p:custDataLst>
    <p:tags r:id="rId31"/>
  </p:custDataLst>
  <p:defaultTextStyle>
    <a:defPPr>
      <a:defRPr lang="en-GB"/>
    </a:defPPr>
    <a:lvl1pPr algn="l" defTabSz="457200" rtl="0" eaLnBrk="0" fontAlgn="base" hangingPunct="0">
      <a:spcBef>
        <a:spcPct val="0"/>
      </a:spcBef>
      <a:spcAft>
        <a:spcPct val="0"/>
      </a:spcAft>
      <a:buClr>
        <a:srgbClr val="000000"/>
      </a:buClr>
      <a:buSzPct val="100000"/>
      <a:buFont typeface="Times New Roman" pitchFamily="18" charset="0"/>
      <a:defRPr sz="2400" kern="1200">
        <a:solidFill>
          <a:schemeClr val="bg1"/>
        </a:solidFill>
        <a:latin typeface="Times New Roman" pitchFamily="18" charset="0"/>
        <a:ea typeface="MS Gothic" pitchFamily="49" charset="-128"/>
        <a:cs typeface="+mn-cs"/>
      </a:defRPr>
    </a:lvl1pPr>
    <a:lvl2pPr marL="741363" indent="-284163" algn="l" defTabSz="457200" rtl="0" eaLnBrk="0" fontAlgn="base" hangingPunct="0">
      <a:spcBef>
        <a:spcPct val="0"/>
      </a:spcBef>
      <a:spcAft>
        <a:spcPct val="0"/>
      </a:spcAft>
      <a:buClr>
        <a:srgbClr val="000000"/>
      </a:buClr>
      <a:buSzPct val="100000"/>
      <a:buFont typeface="Times New Roman" pitchFamily="18" charset="0"/>
      <a:defRPr sz="2400" kern="1200">
        <a:solidFill>
          <a:schemeClr val="bg1"/>
        </a:solidFill>
        <a:latin typeface="Times New Roman" pitchFamily="18" charset="0"/>
        <a:ea typeface="MS Gothic" pitchFamily="49" charset="-128"/>
        <a:cs typeface="+mn-cs"/>
      </a:defRPr>
    </a:lvl2pPr>
    <a:lvl3pPr marL="1143000" indent="-228600" algn="l" defTabSz="457200" rtl="0" eaLnBrk="0" fontAlgn="base" hangingPunct="0">
      <a:spcBef>
        <a:spcPct val="0"/>
      </a:spcBef>
      <a:spcAft>
        <a:spcPct val="0"/>
      </a:spcAft>
      <a:buClr>
        <a:srgbClr val="000000"/>
      </a:buClr>
      <a:buSzPct val="100000"/>
      <a:buFont typeface="Times New Roman" pitchFamily="18" charset="0"/>
      <a:defRPr sz="2400" kern="1200">
        <a:solidFill>
          <a:schemeClr val="bg1"/>
        </a:solidFill>
        <a:latin typeface="Times New Roman" pitchFamily="18" charset="0"/>
        <a:ea typeface="MS Gothic" pitchFamily="49" charset="-128"/>
        <a:cs typeface="+mn-cs"/>
      </a:defRPr>
    </a:lvl3pPr>
    <a:lvl4pPr marL="1600200" indent="-228600" algn="l" defTabSz="457200" rtl="0" eaLnBrk="0" fontAlgn="base" hangingPunct="0">
      <a:spcBef>
        <a:spcPct val="0"/>
      </a:spcBef>
      <a:spcAft>
        <a:spcPct val="0"/>
      </a:spcAft>
      <a:buClr>
        <a:srgbClr val="000000"/>
      </a:buClr>
      <a:buSzPct val="100000"/>
      <a:buFont typeface="Times New Roman" pitchFamily="18" charset="0"/>
      <a:defRPr sz="2400" kern="1200">
        <a:solidFill>
          <a:schemeClr val="bg1"/>
        </a:solidFill>
        <a:latin typeface="Times New Roman" pitchFamily="18" charset="0"/>
        <a:ea typeface="MS Gothic" pitchFamily="49" charset="-128"/>
        <a:cs typeface="+mn-cs"/>
      </a:defRPr>
    </a:lvl4pPr>
    <a:lvl5pPr marL="2057400" indent="-228600" algn="l" defTabSz="457200" rtl="0" eaLnBrk="0" fontAlgn="base" hangingPunct="0">
      <a:spcBef>
        <a:spcPct val="0"/>
      </a:spcBef>
      <a:spcAft>
        <a:spcPct val="0"/>
      </a:spcAft>
      <a:buClr>
        <a:srgbClr val="000000"/>
      </a:buClr>
      <a:buSzPct val="100000"/>
      <a:buFont typeface="Times New Roman" pitchFamily="18" charset="0"/>
      <a:defRPr sz="2400" kern="1200">
        <a:solidFill>
          <a:schemeClr val="bg1"/>
        </a:solidFill>
        <a:latin typeface="Times New Roman" pitchFamily="18" charset="0"/>
        <a:ea typeface="MS Gothic" pitchFamily="49" charset="-128"/>
        <a:cs typeface="+mn-cs"/>
      </a:defRPr>
    </a:lvl5pPr>
    <a:lvl6pPr marL="2286000" algn="l" defTabSz="914400" rtl="0" eaLnBrk="1" latinLnBrk="0" hangingPunct="1">
      <a:defRPr sz="2400" kern="1200">
        <a:solidFill>
          <a:schemeClr val="bg1"/>
        </a:solidFill>
        <a:latin typeface="Times New Roman" pitchFamily="18" charset="0"/>
        <a:ea typeface="MS Gothic" pitchFamily="49" charset="-128"/>
        <a:cs typeface="+mn-cs"/>
      </a:defRPr>
    </a:lvl6pPr>
    <a:lvl7pPr marL="2743200" algn="l" defTabSz="914400" rtl="0" eaLnBrk="1" latinLnBrk="0" hangingPunct="1">
      <a:defRPr sz="2400" kern="1200">
        <a:solidFill>
          <a:schemeClr val="bg1"/>
        </a:solidFill>
        <a:latin typeface="Times New Roman" pitchFamily="18" charset="0"/>
        <a:ea typeface="MS Gothic" pitchFamily="49" charset="-128"/>
        <a:cs typeface="+mn-cs"/>
      </a:defRPr>
    </a:lvl7pPr>
    <a:lvl8pPr marL="3200400" algn="l" defTabSz="914400" rtl="0" eaLnBrk="1" latinLnBrk="0" hangingPunct="1">
      <a:defRPr sz="2400" kern="1200">
        <a:solidFill>
          <a:schemeClr val="bg1"/>
        </a:solidFill>
        <a:latin typeface="Times New Roman" pitchFamily="18" charset="0"/>
        <a:ea typeface="MS Gothic" pitchFamily="49" charset="-128"/>
        <a:cs typeface="+mn-cs"/>
      </a:defRPr>
    </a:lvl8pPr>
    <a:lvl9pPr marL="3657600" algn="l" defTabSz="914400" rtl="0" eaLnBrk="1" latinLnBrk="0" hangingPunct="1">
      <a:defRPr sz="2400" kern="1200">
        <a:solidFill>
          <a:schemeClr val="bg1"/>
        </a:solidFill>
        <a:latin typeface="Times New Roman" pitchFamily="18" charset="0"/>
        <a:ea typeface="MS Gothic" pitchFamily="49"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14F3F8"/>
    <a:srgbClr val="4CF6FA"/>
    <a:srgbClr val="4CFAE5"/>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018" autoAdjust="0"/>
    <p:restoredTop sz="99836" autoAdjust="0"/>
  </p:normalViewPr>
  <p:slideViewPr>
    <p:cSldViewPr>
      <p:cViewPr>
        <p:scale>
          <a:sx n="77" d="100"/>
          <a:sy n="77" d="100"/>
        </p:scale>
        <p:origin x="-870" y="0"/>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sorterViewPr>
    <p:cViewPr>
      <p:scale>
        <a:sx n="100" d="100"/>
        <a:sy n="100" d="100"/>
      </p:scale>
      <p:origin x="0" y="2454"/>
    </p:cViewPr>
  </p:sorterViewPr>
  <p:notesViewPr>
    <p:cSldViewPr>
      <p:cViewPr varScale="1">
        <p:scale>
          <a:sx n="59" d="100"/>
          <a:sy n="59" d="100"/>
        </p:scale>
        <p:origin x="-1752" y="-7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gs" Target="tags/tag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858000" cy="9144000"/>
          </a:xfrm>
          <a:prstGeom prst="roundRect">
            <a:avLst>
              <a:gd name="adj" fmla="val 23"/>
            </a:avLst>
          </a:prstGeom>
          <a:solidFill>
            <a:srgbClr val="FFFFFF"/>
          </a:solidFill>
          <a:ln w="9360">
            <a:noFill/>
            <a:miter lim="800000"/>
            <a:headEnd/>
            <a:tailEnd/>
          </a:ln>
          <a:effectLst/>
        </p:spPr>
        <p:txBody>
          <a:bodyPr wrap="none" anchor="ctr"/>
          <a:lstStyle/>
          <a:p>
            <a:pPr>
              <a:buFont typeface="Times New Roman" pitchFamily="16" charset="0"/>
              <a:buNone/>
              <a:defRPr/>
            </a:pPr>
            <a:endParaRPr lang="en-US">
              <a:latin typeface="Times New Roman" pitchFamily="16" charset="0"/>
              <a:ea typeface="MS Gothic" charset="-128"/>
            </a:endParaRPr>
          </a:p>
        </p:txBody>
      </p:sp>
      <p:sp>
        <p:nvSpPr>
          <p:cNvPr id="2050" name="AutoShape 2"/>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buFont typeface="Times New Roman" pitchFamily="16" charset="0"/>
              <a:buNone/>
              <a:defRPr/>
            </a:pPr>
            <a:endParaRPr lang="en-US">
              <a:latin typeface="Times New Roman" pitchFamily="16" charset="0"/>
              <a:ea typeface="MS Gothic" charset="-128"/>
            </a:endParaRPr>
          </a:p>
        </p:txBody>
      </p:sp>
      <p:sp>
        <p:nvSpPr>
          <p:cNvPr id="2051" name="AutoShape 3"/>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a:effectLst/>
        </p:spPr>
        <p:txBody>
          <a:bodyPr wrap="none" anchor="ctr"/>
          <a:lstStyle/>
          <a:p>
            <a:pPr>
              <a:buFont typeface="Times New Roman" pitchFamily="16" charset="0"/>
              <a:buNone/>
              <a:defRPr/>
            </a:pPr>
            <a:endParaRPr lang="en-US">
              <a:latin typeface="Times New Roman" pitchFamily="16" charset="0"/>
              <a:ea typeface="MS Gothic" charset="-128"/>
            </a:endParaRPr>
          </a:p>
        </p:txBody>
      </p:sp>
      <p:sp>
        <p:nvSpPr>
          <p:cNvPr id="2052" name="Rectangle 4"/>
          <p:cNvSpPr>
            <a:spLocks noGrp="1" noChangeArrowheads="1"/>
          </p:cNvSpPr>
          <p:nvPr>
            <p:ph type="body"/>
          </p:nvPr>
        </p:nvSpPr>
        <p:spPr bwMode="auto">
          <a:xfrm>
            <a:off x="914400" y="4343400"/>
            <a:ext cx="5024438" cy="4110038"/>
          </a:xfrm>
          <a:prstGeom prst="rect">
            <a:avLst/>
          </a:prstGeom>
          <a:noFill/>
          <a:ln w="9525">
            <a:noFill/>
            <a:round/>
            <a:headEnd/>
            <a:tailEnd/>
          </a:ln>
          <a:effectLst/>
        </p:spPr>
        <p:txBody>
          <a:bodyPr vert="horz" wrap="square" lIns="90360" tIns="44280" rIns="90360" bIns="44280" numCol="1" anchor="t" anchorCtr="0" compatLnSpc="1">
            <a:prstTxWarp prst="textNoShape">
              <a:avLst/>
            </a:prstTxWarp>
          </a:bodyPr>
          <a:lstStyle/>
          <a:p>
            <a:pPr lvl="0"/>
            <a:endParaRPr lang="en-US" noProof="0" smtClean="0"/>
          </a:p>
        </p:txBody>
      </p:sp>
      <p:sp>
        <p:nvSpPr>
          <p:cNvPr id="24582" name="Rectangle 5"/>
          <p:cNvSpPr>
            <a:spLocks noGrp="1" noRot="1" noChangeAspect="1" noChangeArrowheads="1"/>
          </p:cNvSpPr>
          <p:nvPr>
            <p:ph type="sldImg"/>
          </p:nvPr>
        </p:nvSpPr>
        <p:spPr bwMode="auto">
          <a:xfrm>
            <a:off x="1150938" y="692150"/>
            <a:ext cx="4551362" cy="3411538"/>
          </a:xfrm>
          <a:prstGeom prst="rect">
            <a:avLst/>
          </a:prstGeom>
          <a:noFill/>
          <a:ln w="12600">
            <a:solidFill>
              <a:srgbClr val="000000"/>
            </a:solidFill>
            <a:miter lim="800000"/>
            <a:headEnd/>
            <a:tailEnd/>
          </a:ln>
        </p:spPr>
      </p:sp>
    </p:spTree>
    <p:extLst>
      <p:ext uri="{BB962C8B-B14F-4D97-AF65-F5344CB8AC3E}">
        <p14:creationId xmlns="" xmlns:p14="http://schemas.microsoft.com/office/powerpoint/2010/main" val="1152697622"/>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5602" name="Rectangle 1"/>
          <p:cNvSpPr>
            <a:spLocks noGrp="1" noChangeArrowheads="1"/>
          </p:cNvSpPr>
          <p:nvPr>
            <p:ph type="body"/>
          </p:nvPr>
        </p:nvSpPr>
        <p:spPr>
          <a:xfrm>
            <a:off x="914400" y="4343400"/>
            <a:ext cx="5026025" cy="4111625"/>
          </a:xfrm>
          <a:noFill/>
          <a:ln/>
        </p:spPr>
        <p:txBody>
          <a:bodyPr wrap="none" anchor="ctr"/>
          <a:lstStyle/>
          <a:p>
            <a:endParaRPr lang="en-US" smtClean="0">
              <a:latin typeface="Times New Roman" pitchFamily="18" charset="0"/>
            </a:endParaRPr>
          </a:p>
        </p:txBody>
      </p:sp>
      <p:sp>
        <p:nvSpPr>
          <p:cNvPr id="25603" name="Text Box 2"/>
          <p:cNvSpPr txBox="1">
            <a:spLocks noChangeArrowheads="1"/>
          </p:cNvSpPr>
          <p:nvPr/>
        </p:nvSpPr>
        <p:spPr bwMode="auto">
          <a:xfrm>
            <a:off x="1150938" y="692150"/>
            <a:ext cx="4556125" cy="3416300"/>
          </a:xfrm>
          <a:prstGeom prst="rect">
            <a:avLst/>
          </a:prstGeom>
          <a:solidFill>
            <a:srgbClr val="FFFFFF"/>
          </a:solidFill>
          <a:ln w="9360">
            <a:solidFill>
              <a:srgbClr val="000000"/>
            </a:solidFill>
            <a:miter lim="800000"/>
            <a:headEnd/>
            <a:tailEnd/>
          </a:ln>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Rectangle 1"/>
          <p:cNvSpPr>
            <a:spLocks noGrp="1" noChangeArrowheads="1"/>
          </p:cNvSpPr>
          <p:nvPr>
            <p:ph type="body"/>
          </p:nvPr>
        </p:nvSpPr>
        <p:spPr>
          <a:xfrm>
            <a:off x="914400" y="4343400"/>
            <a:ext cx="5026025" cy="4111625"/>
          </a:xfrm>
          <a:noFill/>
          <a:ln/>
        </p:spPr>
        <p:txBody>
          <a:bodyPr wrap="none" anchor="ctr"/>
          <a:lstStyle/>
          <a:p>
            <a:endParaRPr lang="en-US" smtClean="0">
              <a:latin typeface="Times New Roman" pitchFamily="18" charset="0"/>
            </a:endParaRPr>
          </a:p>
        </p:txBody>
      </p:sp>
      <p:sp>
        <p:nvSpPr>
          <p:cNvPr id="27651" name="Text Box 2"/>
          <p:cNvSpPr txBox="1">
            <a:spLocks noChangeArrowheads="1"/>
          </p:cNvSpPr>
          <p:nvPr/>
        </p:nvSpPr>
        <p:spPr bwMode="auto">
          <a:xfrm>
            <a:off x="1150938" y="692150"/>
            <a:ext cx="4556125" cy="3416300"/>
          </a:xfrm>
          <a:prstGeom prst="rect">
            <a:avLst/>
          </a:prstGeom>
          <a:solidFill>
            <a:srgbClr val="FFFFFF"/>
          </a:solidFill>
          <a:ln w="9360">
            <a:solidFill>
              <a:srgbClr val="000000"/>
            </a:solidFill>
            <a:miter lim="800000"/>
            <a:headEnd/>
            <a:tailEnd/>
          </a:ln>
        </p:spPr>
        <p:txBody>
          <a:bodyPr wrap="none" anchor="ct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1"/>
          <p:cNvSpPr>
            <a:spLocks noGrp="1" noChangeArrowheads="1"/>
          </p:cNvSpPr>
          <p:nvPr>
            <p:ph type="body"/>
          </p:nvPr>
        </p:nvSpPr>
        <p:spPr>
          <a:xfrm>
            <a:off x="914400" y="4343400"/>
            <a:ext cx="5026025" cy="4111625"/>
          </a:xfrm>
          <a:noFill/>
          <a:ln/>
        </p:spPr>
        <p:txBody>
          <a:bodyPr wrap="none" anchor="ctr"/>
          <a:lstStyle/>
          <a:p>
            <a:endParaRPr lang="en-US" smtClean="0">
              <a:latin typeface="Times New Roman" pitchFamily="18" charset="0"/>
            </a:endParaRPr>
          </a:p>
        </p:txBody>
      </p:sp>
      <p:sp>
        <p:nvSpPr>
          <p:cNvPr id="26627" name="Text Box 2"/>
          <p:cNvSpPr txBox="1">
            <a:spLocks noChangeArrowheads="1"/>
          </p:cNvSpPr>
          <p:nvPr/>
        </p:nvSpPr>
        <p:spPr bwMode="auto">
          <a:xfrm>
            <a:off x="1150938" y="692150"/>
            <a:ext cx="4556125" cy="3416300"/>
          </a:xfrm>
          <a:prstGeom prst="rect">
            <a:avLst/>
          </a:prstGeom>
          <a:solidFill>
            <a:srgbClr val="FFFFFF"/>
          </a:solidFill>
          <a:ln w="9360">
            <a:solidFill>
              <a:srgbClr val="000000"/>
            </a:solidFill>
            <a:miter lim="800000"/>
            <a:headEnd/>
            <a:tailEnd/>
          </a:ln>
        </p:spPr>
        <p:txBody>
          <a:bodyPr wrap="none" anchor="ct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Text Box 1"/>
          <p:cNvSpPr txBox="1">
            <a:spLocks noChangeArrowheads="1"/>
          </p:cNvSpPr>
          <p:nvPr/>
        </p:nvSpPr>
        <p:spPr bwMode="auto">
          <a:xfrm>
            <a:off x="1150938" y="692150"/>
            <a:ext cx="4556125" cy="3416300"/>
          </a:xfrm>
          <a:prstGeom prst="rect">
            <a:avLst/>
          </a:prstGeom>
          <a:solidFill>
            <a:srgbClr val="FFFFFF"/>
          </a:solidFill>
          <a:ln w="9360">
            <a:solidFill>
              <a:srgbClr val="000000"/>
            </a:solidFill>
            <a:miter lim="800000"/>
            <a:headEnd/>
            <a:tailEnd/>
          </a:ln>
        </p:spPr>
        <p:txBody>
          <a:bodyPr wrap="none" anchor="ctr"/>
          <a:lstStyle/>
          <a:p>
            <a:endParaRPr lang="en-US"/>
          </a:p>
        </p:txBody>
      </p:sp>
      <p:sp>
        <p:nvSpPr>
          <p:cNvPr id="29699" name="Rectangle 2"/>
          <p:cNvSpPr>
            <a:spLocks noGrp="1" noChangeArrowheads="1"/>
          </p:cNvSpPr>
          <p:nvPr>
            <p:ph type="body"/>
          </p:nvPr>
        </p:nvSpPr>
        <p:spPr>
          <a:xfrm>
            <a:off x="914400" y="4343400"/>
            <a:ext cx="5026025" cy="4111625"/>
          </a:xfrm>
          <a:noFill/>
          <a:ln/>
        </p:spPr>
        <p:txBody>
          <a:bodyPr wrap="none" anchor="ctr"/>
          <a:lstStyle/>
          <a:p>
            <a:endParaRPr lang="en-US"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0025" y="-61913"/>
            <a:ext cx="1979613" cy="6153151"/>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61913"/>
            <a:ext cx="5788025" cy="61531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1913"/>
            <a:ext cx="7843838" cy="1428751"/>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981200"/>
            <a:ext cx="3844925" cy="41100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06925" y="1981200"/>
            <a:ext cx="3846513" cy="41100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9E7D816-3C47-974E-97C6-6AB5DD14CC21}" type="datetimeFigureOut">
              <a:rPr lang="en-US" smtClean="0"/>
              <a:pPr/>
              <a:t>6/12/2013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DE1A3-7B7C-8B41-9048-77FE2760C558}" type="slidenum">
              <a:rPr lang="en-US" smtClean="0"/>
              <a:pPr/>
              <a:t>‹#›</a:t>
            </a:fld>
            <a:endParaRPr lang="en-US"/>
          </a:p>
        </p:txBody>
      </p:sp>
    </p:spTree>
    <p:extLst>
      <p:ext uri="{BB962C8B-B14F-4D97-AF65-F5344CB8AC3E}">
        <p14:creationId xmlns="" xmlns:p14="http://schemas.microsoft.com/office/powerpoint/2010/main" val="20084583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E7D816-3C47-974E-97C6-6AB5DD14CC21}" type="datetimeFigureOut">
              <a:rPr lang="en-US" smtClean="0"/>
              <a:pPr/>
              <a:t>6/12/2013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DE1A3-7B7C-8B41-9048-77FE2760C558}" type="slidenum">
              <a:rPr lang="en-US" smtClean="0"/>
              <a:pPr/>
              <a:t>‹#›</a:t>
            </a:fld>
            <a:endParaRPr lang="en-US"/>
          </a:p>
        </p:txBody>
      </p:sp>
    </p:spTree>
    <p:extLst>
      <p:ext uri="{BB962C8B-B14F-4D97-AF65-F5344CB8AC3E}">
        <p14:creationId xmlns="" xmlns:p14="http://schemas.microsoft.com/office/powerpoint/2010/main" val="360183353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E7D816-3C47-974E-97C6-6AB5DD14CC21}" type="datetimeFigureOut">
              <a:rPr lang="en-US" smtClean="0"/>
              <a:pPr/>
              <a:t>6/12/2013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DE1A3-7B7C-8B41-9048-77FE2760C558}" type="slidenum">
              <a:rPr lang="en-US" smtClean="0"/>
              <a:pPr/>
              <a:t>‹#›</a:t>
            </a:fld>
            <a:endParaRPr lang="en-US"/>
          </a:p>
        </p:txBody>
      </p:sp>
    </p:spTree>
    <p:extLst>
      <p:ext uri="{BB962C8B-B14F-4D97-AF65-F5344CB8AC3E}">
        <p14:creationId xmlns="" xmlns:p14="http://schemas.microsoft.com/office/powerpoint/2010/main" val="14011481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9E7D816-3C47-974E-97C6-6AB5DD14CC21}" type="datetimeFigureOut">
              <a:rPr lang="en-US" smtClean="0"/>
              <a:pPr/>
              <a:t>6/12/2013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CDE1A3-7B7C-8B41-9048-77FE2760C558}" type="slidenum">
              <a:rPr lang="en-US" smtClean="0"/>
              <a:pPr/>
              <a:t>‹#›</a:t>
            </a:fld>
            <a:endParaRPr lang="en-US"/>
          </a:p>
        </p:txBody>
      </p:sp>
    </p:spTree>
    <p:extLst>
      <p:ext uri="{BB962C8B-B14F-4D97-AF65-F5344CB8AC3E}">
        <p14:creationId xmlns="" xmlns:p14="http://schemas.microsoft.com/office/powerpoint/2010/main" val="11203322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E7D816-3C47-974E-97C6-6AB5DD14CC21}" type="datetimeFigureOut">
              <a:rPr lang="en-US" smtClean="0"/>
              <a:pPr/>
              <a:t>6/12/2013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CDE1A3-7B7C-8B41-9048-77FE2760C558}" type="slidenum">
              <a:rPr lang="en-US" smtClean="0"/>
              <a:pPr/>
              <a:t>‹#›</a:t>
            </a:fld>
            <a:endParaRPr lang="en-US"/>
          </a:p>
        </p:txBody>
      </p:sp>
    </p:spTree>
    <p:extLst>
      <p:ext uri="{BB962C8B-B14F-4D97-AF65-F5344CB8AC3E}">
        <p14:creationId xmlns="" xmlns:p14="http://schemas.microsoft.com/office/powerpoint/2010/main" val="239817863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9E7D816-3C47-974E-97C6-6AB5DD14CC21}" type="datetimeFigureOut">
              <a:rPr lang="en-US" smtClean="0"/>
              <a:pPr/>
              <a:t>6/12/2013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CDE1A3-7B7C-8B41-9048-77FE2760C558}" type="slidenum">
              <a:rPr lang="en-US" smtClean="0"/>
              <a:pPr/>
              <a:t>‹#›</a:t>
            </a:fld>
            <a:endParaRPr lang="en-US"/>
          </a:p>
        </p:txBody>
      </p:sp>
    </p:spTree>
    <p:extLst>
      <p:ext uri="{BB962C8B-B14F-4D97-AF65-F5344CB8AC3E}">
        <p14:creationId xmlns="" xmlns:p14="http://schemas.microsoft.com/office/powerpoint/2010/main" val="14695801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E7D816-3C47-974E-97C6-6AB5DD14CC21}" type="datetimeFigureOut">
              <a:rPr lang="en-US" smtClean="0"/>
              <a:pPr/>
              <a:t>6/12/2013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CDE1A3-7B7C-8B41-9048-77FE2760C558}" type="slidenum">
              <a:rPr lang="en-US" smtClean="0"/>
              <a:pPr/>
              <a:t>‹#›</a:t>
            </a:fld>
            <a:endParaRPr lang="en-US"/>
          </a:p>
        </p:txBody>
      </p:sp>
    </p:spTree>
    <p:extLst>
      <p:ext uri="{BB962C8B-B14F-4D97-AF65-F5344CB8AC3E}">
        <p14:creationId xmlns="" xmlns:p14="http://schemas.microsoft.com/office/powerpoint/2010/main" val="1146758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E7D816-3C47-974E-97C6-6AB5DD14CC21}" type="datetimeFigureOut">
              <a:rPr lang="en-US" smtClean="0"/>
              <a:pPr/>
              <a:t>6/12/2013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CDE1A3-7B7C-8B41-9048-77FE2760C558}" type="slidenum">
              <a:rPr lang="en-US" smtClean="0"/>
              <a:pPr/>
              <a:t>‹#›</a:t>
            </a:fld>
            <a:endParaRPr lang="en-US"/>
          </a:p>
        </p:txBody>
      </p:sp>
    </p:spTree>
    <p:extLst>
      <p:ext uri="{BB962C8B-B14F-4D97-AF65-F5344CB8AC3E}">
        <p14:creationId xmlns="" xmlns:p14="http://schemas.microsoft.com/office/powerpoint/2010/main" val="31473100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9E7D816-3C47-974E-97C6-6AB5DD14CC21}" type="datetimeFigureOut">
              <a:rPr lang="en-US" smtClean="0"/>
              <a:pPr/>
              <a:t>6/12/2013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CDE1A3-7B7C-8B41-9048-77FE2760C558}" type="slidenum">
              <a:rPr lang="en-US" smtClean="0"/>
              <a:pPr/>
              <a:t>‹#›</a:t>
            </a:fld>
            <a:endParaRPr lang="en-US"/>
          </a:p>
        </p:txBody>
      </p:sp>
    </p:spTree>
    <p:extLst>
      <p:ext uri="{BB962C8B-B14F-4D97-AF65-F5344CB8AC3E}">
        <p14:creationId xmlns="" xmlns:p14="http://schemas.microsoft.com/office/powerpoint/2010/main" val="17820642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E7D816-3C47-974E-97C6-6AB5DD14CC21}" type="datetimeFigureOut">
              <a:rPr lang="en-US" smtClean="0"/>
              <a:pPr/>
              <a:t>6/12/2013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DE1A3-7B7C-8B41-9048-77FE2760C558}" type="slidenum">
              <a:rPr lang="en-US" smtClean="0"/>
              <a:pPr/>
              <a:t>‹#›</a:t>
            </a:fld>
            <a:endParaRPr lang="en-US"/>
          </a:p>
        </p:txBody>
      </p:sp>
    </p:spTree>
    <p:extLst>
      <p:ext uri="{BB962C8B-B14F-4D97-AF65-F5344CB8AC3E}">
        <p14:creationId xmlns="" xmlns:p14="http://schemas.microsoft.com/office/powerpoint/2010/main" val="64223444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9E7D816-3C47-974E-97C6-6AB5DD14CC21}" type="datetimeFigureOut">
              <a:rPr lang="en-US" smtClean="0"/>
              <a:pPr/>
              <a:t>6/12/2013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CDE1A3-7B7C-8B41-9048-77FE2760C558}" type="slidenum">
              <a:rPr lang="en-US" smtClean="0"/>
              <a:pPr/>
              <a:t>‹#›</a:t>
            </a:fld>
            <a:endParaRPr lang="en-US"/>
          </a:p>
        </p:txBody>
      </p:sp>
    </p:spTree>
    <p:extLst>
      <p:ext uri="{BB962C8B-B14F-4D97-AF65-F5344CB8AC3E}">
        <p14:creationId xmlns="" xmlns:p14="http://schemas.microsoft.com/office/powerpoint/2010/main" val="2751160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981200"/>
            <a:ext cx="3844925" cy="4110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06925" y="1981200"/>
            <a:ext cx="3846513" cy="41100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1"/>
          <p:cNvGrpSpPr>
            <a:grpSpLocks/>
          </p:cNvGrpSpPr>
          <p:nvPr userDrawn="1"/>
        </p:nvGrpSpPr>
        <p:grpSpPr bwMode="auto">
          <a:xfrm>
            <a:off x="0" y="1428755"/>
            <a:ext cx="9129713" cy="149226"/>
            <a:chOff x="0" y="900"/>
            <a:chExt cx="5751" cy="94"/>
          </a:xfrm>
          <a:solidFill>
            <a:schemeClr val="accent1">
              <a:lumMod val="75000"/>
            </a:schemeClr>
          </a:solidFill>
        </p:grpSpPr>
        <p:sp>
          <p:nvSpPr>
            <p:cNvPr id="2" name="Rectangle 2"/>
            <p:cNvSpPr>
              <a:spLocks noChangeArrowheads="1"/>
            </p:cNvSpPr>
            <p:nvPr/>
          </p:nvSpPr>
          <p:spPr bwMode="auto">
            <a:xfrm>
              <a:off x="0" y="900"/>
              <a:ext cx="5751" cy="45"/>
            </a:xfrm>
            <a:prstGeom prst="rect">
              <a:avLst/>
            </a:prstGeom>
            <a:solidFill>
              <a:schemeClr val="accent1">
                <a:lumMod val="75000"/>
              </a:schemeClr>
            </a:solidFill>
            <a:ln w="9525">
              <a:noFill/>
              <a:round/>
              <a:headEnd/>
              <a:tailEnd/>
            </a:ln>
            <a:effectLst/>
          </p:spPr>
          <p:txBody>
            <a:bodyPr wrap="none" anchor="ctr"/>
            <a:lstStyle/>
            <a:p>
              <a:pPr>
                <a:buFont typeface="Times New Roman" pitchFamily="16" charset="0"/>
                <a:buNone/>
                <a:defRPr/>
              </a:pPr>
              <a:endParaRPr lang="en-US">
                <a:latin typeface="Times New Roman" pitchFamily="16" charset="0"/>
                <a:ea typeface="MS Gothic" charset="-128"/>
              </a:endParaRPr>
            </a:p>
          </p:txBody>
        </p:sp>
        <p:sp>
          <p:nvSpPr>
            <p:cNvPr id="1027" name="Rectangle 3"/>
            <p:cNvSpPr>
              <a:spLocks noChangeArrowheads="1"/>
            </p:cNvSpPr>
            <p:nvPr userDrawn="1"/>
          </p:nvSpPr>
          <p:spPr bwMode="auto">
            <a:xfrm>
              <a:off x="0" y="970"/>
              <a:ext cx="5751" cy="24"/>
            </a:xfrm>
            <a:prstGeom prst="rect">
              <a:avLst/>
            </a:prstGeom>
            <a:solidFill>
              <a:schemeClr val="accent1">
                <a:lumMod val="60000"/>
                <a:lumOff val="40000"/>
              </a:schemeClr>
            </a:solidFill>
            <a:ln w="9525">
              <a:noFill/>
              <a:round/>
              <a:headEnd/>
              <a:tailEnd/>
            </a:ln>
            <a:effectLst/>
          </p:spPr>
          <p:txBody>
            <a:bodyPr wrap="none" anchor="ctr"/>
            <a:lstStyle/>
            <a:p>
              <a:pPr>
                <a:buFont typeface="Times New Roman" pitchFamily="16" charset="0"/>
                <a:buNone/>
                <a:defRPr/>
              </a:pPr>
              <a:endParaRPr lang="en-US">
                <a:latin typeface="Times New Roman" pitchFamily="16" charset="0"/>
                <a:ea typeface="MS Gothic" charset="-128"/>
              </a:endParaRPr>
            </a:p>
          </p:txBody>
        </p:sp>
      </p:grpSp>
      <p:sp>
        <p:nvSpPr>
          <p:cNvPr id="1028" name="Rectangle 4"/>
          <p:cNvSpPr>
            <a:spLocks noGrp="1" noChangeArrowheads="1"/>
          </p:cNvSpPr>
          <p:nvPr>
            <p:ph type="title"/>
          </p:nvPr>
        </p:nvSpPr>
        <p:spPr bwMode="auto">
          <a:xfrm>
            <a:off x="685800" y="-61913"/>
            <a:ext cx="7843838" cy="1428751"/>
          </a:xfrm>
          <a:prstGeom prst="rect">
            <a:avLst/>
          </a:prstGeom>
          <a:noFill/>
          <a:ln w="9525">
            <a:noFill/>
            <a:round/>
            <a:headEnd/>
            <a:tailEnd/>
          </a:ln>
          <a:effectLst/>
        </p:spPr>
        <p:txBody>
          <a:bodyPr vert="horz" wrap="square" lIns="90360" tIns="44280" rIns="90360" bIns="44280" numCol="1" anchor="b" anchorCtr="0" compatLnSpc="1">
            <a:prstTxWarp prst="textNoShape">
              <a:avLst/>
            </a:prstTxWarp>
          </a:bodyPr>
          <a:lstStyle/>
          <a:p>
            <a:pPr lvl="0"/>
            <a:r>
              <a:rPr lang="en-GB" dirty="0" smtClean="0"/>
              <a:t>Click to edit the title text format</a:t>
            </a:r>
          </a:p>
        </p:txBody>
      </p:sp>
      <p:sp>
        <p:nvSpPr>
          <p:cNvPr id="1029" name="Rectangle 5"/>
          <p:cNvSpPr>
            <a:spLocks noGrp="1" noChangeArrowheads="1"/>
          </p:cNvSpPr>
          <p:nvPr>
            <p:ph type="body" idx="1"/>
          </p:nvPr>
        </p:nvSpPr>
        <p:spPr bwMode="auto">
          <a:xfrm>
            <a:off x="609600" y="1981200"/>
            <a:ext cx="7843838" cy="4110038"/>
          </a:xfrm>
          <a:prstGeom prst="rect">
            <a:avLst/>
          </a:prstGeom>
          <a:noFill/>
          <a:ln w="9525">
            <a:noFill/>
            <a:round/>
            <a:headEnd/>
            <a:tailEnd/>
          </a:ln>
          <a:effectLst/>
        </p:spPr>
        <p:txBody>
          <a:bodyPr vert="horz" wrap="square" lIns="90360" tIns="44280" rIns="90360" bIns="4428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57200" rtl="0" eaLnBrk="0" fontAlgn="base" hangingPunct="0">
        <a:spcBef>
          <a:spcPct val="0"/>
        </a:spcBef>
        <a:spcAft>
          <a:spcPct val="0"/>
        </a:spcAft>
        <a:buClr>
          <a:srgbClr val="000000"/>
        </a:buClr>
        <a:buSzPct val="100000"/>
        <a:buFont typeface="Times New Roman" pitchFamily="18" charset="0"/>
        <a:defRPr sz="4400">
          <a:solidFill>
            <a:schemeClr val="accent1">
              <a:lumMod val="75000"/>
            </a:schemeClr>
          </a:solidFill>
          <a:effectLst/>
          <a:latin typeface="+mj-lt"/>
          <a:ea typeface="+mj-ea"/>
          <a:cs typeface="+mj-cs"/>
        </a:defRPr>
      </a:lvl1pPr>
      <a:lvl2pPr algn="ctr" defTabSz="457200" rtl="0" eaLnBrk="0" fontAlgn="base" hangingPunct="0">
        <a:spcBef>
          <a:spcPct val="0"/>
        </a:spcBef>
        <a:spcAft>
          <a:spcPct val="0"/>
        </a:spcAft>
        <a:buClr>
          <a:srgbClr val="000000"/>
        </a:buClr>
        <a:buSzPct val="100000"/>
        <a:buFont typeface="Times New Roman" pitchFamily="18" charset="0"/>
        <a:defRPr sz="4400">
          <a:solidFill>
            <a:srgbClr val="00DFCA"/>
          </a:solidFill>
          <a:effectLst>
            <a:outerShdw blurRad="38100" dist="38100" dir="2700000" algn="tl">
              <a:srgbClr val="000000"/>
            </a:outerShdw>
          </a:effectLst>
          <a:latin typeface="Book Antiqua" charset="0"/>
          <a:ea typeface="MS Gothic" charset="-128"/>
        </a:defRPr>
      </a:lvl2pPr>
      <a:lvl3pPr algn="ctr" defTabSz="457200" rtl="0" eaLnBrk="0" fontAlgn="base" hangingPunct="0">
        <a:spcBef>
          <a:spcPct val="0"/>
        </a:spcBef>
        <a:spcAft>
          <a:spcPct val="0"/>
        </a:spcAft>
        <a:buClr>
          <a:srgbClr val="000000"/>
        </a:buClr>
        <a:buSzPct val="100000"/>
        <a:buFont typeface="Times New Roman" pitchFamily="18" charset="0"/>
        <a:defRPr sz="4400">
          <a:solidFill>
            <a:srgbClr val="00DFCA"/>
          </a:solidFill>
          <a:effectLst>
            <a:outerShdw blurRad="38100" dist="38100" dir="2700000" algn="tl">
              <a:srgbClr val="000000"/>
            </a:outerShdw>
          </a:effectLst>
          <a:latin typeface="Book Antiqua" charset="0"/>
          <a:ea typeface="MS Gothic" charset="-128"/>
        </a:defRPr>
      </a:lvl3pPr>
      <a:lvl4pPr algn="ctr" defTabSz="457200" rtl="0" eaLnBrk="0" fontAlgn="base" hangingPunct="0">
        <a:spcBef>
          <a:spcPct val="0"/>
        </a:spcBef>
        <a:spcAft>
          <a:spcPct val="0"/>
        </a:spcAft>
        <a:buClr>
          <a:srgbClr val="000000"/>
        </a:buClr>
        <a:buSzPct val="100000"/>
        <a:buFont typeface="Times New Roman" pitchFamily="18" charset="0"/>
        <a:defRPr sz="4400">
          <a:solidFill>
            <a:srgbClr val="00DFCA"/>
          </a:solidFill>
          <a:effectLst>
            <a:outerShdw blurRad="38100" dist="38100" dir="2700000" algn="tl">
              <a:srgbClr val="000000"/>
            </a:outerShdw>
          </a:effectLst>
          <a:latin typeface="Book Antiqua" charset="0"/>
          <a:ea typeface="MS Gothic" charset="-128"/>
        </a:defRPr>
      </a:lvl4pPr>
      <a:lvl5pPr algn="ctr" defTabSz="457200" rtl="0" eaLnBrk="0" fontAlgn="base" hangingPunct="0">
        <a:spcBef>
          <a:spcPct val="0"/>
        </a:spcBef>
        <a:spcAft>
          <a:spcPct val="0"/>
        </a:spcAft>
        <a:buClr>
          <a:srgbClr val="000000"/>
        </a:buClr>
        <a:buSzPct val="100000"/>
        <a:buFont typeface="Times New Roman" pitchFamily="18" charset="0"/>
        <a:defRPr sz="4400">
          <a:solidFill>
            <a:srgbClr val="00DFCA"/>
          </a:solidFill>
          <a:effectLst>
            <a:outerShdw blurRad="38100" dist="38100" dir="2700000" algn="tl">
              <a:srgbClr val="000000"/>
            </a:outerShdw>
          </a:effectLst>
          <a:latin typeface="Book Antiqua" charset="0"/>
          <a:ea typeface="MS Gothic" charset="-128"/>
        </a:defRPr>
      </a:lvl5pPr>
      <a:lvl6pPr marL="457200" algn="ctr" defTabSz="457200" rtl="0" eaLnBrk="0" fontAlgn="base" hangingPunct="0">
        <a:spcBef>
          <a:spcPct val="0"/>
        </a:spcBef>
        <a:spcAft>
          <a:spcPct val="0"/>
        </a:spcAft>
        <a:buClr>
          <a:srgbClr val="000000"/>
        </a:buClr>
        <a:buSzPct val="100000"/>
        <a:buFont typeface="Times New Roman" pitchFamily="16" charset="0"/>
        <a:defRPr sz="4400">
          <a:solidFill>
            <a:srgbClr val="00DFCA"/>
          </a:solidFill>
          <a:effectLst>
            <a:outerShdw blurRad="38100" dist="38100" dir="2700000" algn="tl">
              <a:srgbClr val="000000"/>
            </a:outerShdw>
          </a:effectLst>
          <a:latin typeface="Book Antiqua" charset="0"/>
          <a:ea typeface="MS Gothic" charset="-128"/>
        </a:defRPr>
      </a:lvl6pPr>
      <a:lvl7pPr marL="914400" algn="ctr" defTabSz="457200" rtl="0" eaLnBrk="0" fontAlgn="base" hangingPunct="0">
        <a:spcBef>
          <a:spcPct val="0"/>
        </a:spcBef>
        <a:spcAft>
          <a:spcPct val="0"/>
        </a:spcAft>
        <a:buClr>
          <a:srgbClr val="000000"/>
        </a:buClr>
        <a:buSzPct val="100000"/>
        <a:buFont typeface="Times New Roman" pitchFamily="16" charset="0"/>
        <a:defRPr sz="4400">
          <a:solidFill>
            <a:srgbClr val="00DFCA"/>
          </a:solidFill>
          <a:effectLst>
            <a:outerShdw blurRad="38100" dist="38100" dir="2700000" algn="tl">
              <a:srgbClr val="000000"/>
            </a:outerShdw>
          </a:effectLst>
          <a:latin typeface="Book Antiqua" charset="0"/>
          <a:ea typeface="MS Gothic" charset="-128"/>
        </a:defRPr>
      </a:lvl7pPr>
      <a:lvl8pPr marL="1371600" algn="ctr" defTabSz="457200" rtl="0" eaLnBrk="0" fontAlgn="base" hangingPunct="0">
        <a:spcBef>
          <a:spcPct val="0"/>
        </a:spcBef>
        <a:spcAft>
          <a:spcPct val="0"/>
        </a:spcAft>
        <a:buClr>
          <a:srgbClr val="000000"/>
        </a:buClr>
        <a:buSzPct val="100000"/>
        <a:buFont typeface="Times New Roman" pitchFamily="16" charset="0"/>
        <a:defRPr sz="4400">
          <a:solidFill>
            <a:srgbClr val="00DFCA"/>
          </a:solidFill>
          <a:effectLst>
            <a:outerShdw blurRad="38100" dist="38100" dir="2700000" algn="tl">
              <a:srgbClr val="000000"/>
            </a:outerShdw>
          </a:effectLst>
          <a:latin typeface="Book Antiqua" charset="0"/>
          <a:ea typeface="MS Gothic" charset="-128"/>
        </a:defRPr>
      </a:lvl8pPr>
      <a:lvl9pPr marL="1828800" algn="ctr" defTabSz="457200" rtl="0" eaLnBrk="0" fontAlgn="base" hangingPunct="0">
        <a:spcBef>
          <a:spcPct val="0"/>
        </a:spcBef>
        <a:spcAft>
          <a:spcPct val="0"/>
        </a:spcAft>
        <a:buClr>
          <a:srgbClr val="000000"/>
        </a:buClr>
        <a:buSzPct val="100000"/>
        <a:buFont typeface="Times New Roman" pitchFamily="16" charset="0"/>
        <a:defRPr sz="4400">
          <a:solidFill>
            <a:srgbClr val="00DFCA"/>
          </a:solidFill>
          <a:effectLst>
            <a:outerShdw blurRad="38100" dist="38100" dir="2700000" algn="tl">
              <a:srgbClr val="000000"/>
            </a:outerShdw>
          </a:effectLst>
          <a:latin typeface="Book Antiqua" charset="0"/>
          <a:ea typeface="MS Gothic" charset="-128"/>
        </a:defRPr>
      </a:lvl9pPr>
    </p:titleStyle>
    <p:bodyStyle>
      <a:lvl1pPr marL="341313" indent="-341313" algn="l" defTabSz="457200" rtl="0" eaLnBrk="0" fontAlgn="base" hangingPunct="0">
        <a:spcBef>
          <a:spcPts val="800"/>
        </a:spcBef>
        <a:spcAft>
          <a:spcPct val="0"/>
        </a:spcAft>
        <a:buClr>
          <a:srgbClr val="000000"/>
        </a:buClr>
        <a:buSzPct val="100000"/>
        <a:buFont typeface="Times New Roman" pitchFamily="18" charset="0"/>
        <a:defRPr sz="3200">
          <a:solidFill>
            <a:schemeClr val="accent1">
              <a:lumMod val="50000"/>
            </a:schemeClr>
          </a:solidFill>
          <a:effectLst/>
          <a:latin typeface="+mn-lt"/>
          <a:ea typeface="+mn-ea"/>
          <a:cs typeface="+mn-cs"/>
        </a:defRPr>
      </a:lvl1pPr>
      <a:lvl2pPr marL="741363" indent="-284163" algn="l" defTabSz="457200" rtl="0" eaLnBrk="0" fontAlgn="base" hangingPunct="0">
        <a:spcBef>
          <a:spcPts val="700"/>
        </a:spcBef>
        <a:spcAft>
          <a:spcPct val="0"/>
        </a:spcAft>
        <a:buClr>
          <a:srgbClr val="000000"/>
        </a:buClr>
        <a:buSzPct val="100000"/>
        <a:buFont typeface="Times New Roman" pitchFamily="18" charset="0"/>
        <a:defRPr sz="2800">
          <a:solidFill>
            <a:schemeClr val="accent1">
              <a:lumMod val="50000"/>
            </a:schemeClr>
          </a:solidFill>
          <a:effectLst/>
          <a:latin typeface="+mn-lt"/>
          <a:ea typeface="+mn-ea"/>
        </a:defRPr>
      </a:lvl2pPr>
      <a:lvl3pPr marL="1143000" indent="-228600" algn="l" defTabSz="457200" rtl="0" eaLnBrk="0" fontAlgn="base" hangingPunct="0">
        <a:spcBef>
          <a:spcPts val="600"/>
        </a:spcBef>
        <a:spcAft>
          <a:spcPct val="0"/>
        </a:spcAft>
        <a:buClr>
          <a:srgbClr val="000000"/>
        </a:buClr>
        <a:buSzPct val="100000"/>
        <a:buFont typeface="Times New Roman" pitchFamily="18" charset="0"/>
        <a:defRPr sz="2400">
          <a:solidFill>
            <a:schemeClr val="accent1">
              <a:lumMod val="50000"/>
            </a:schemeClr>
          </a:solidFill>
          <a:effectLst/>
          <a:latin typeface="+mn-lt"/>
          <a:ea typeface="+mn-ea"/>
        </a:defRPr>
      </a:lvl3pPr>
      <a:lvl4pPr marL="1600200" indent="-228600" algn="l" defTabSz="457200" rtl="0" eaLnBrk="0" fontAlgn="base" hangingPunct="0">
        <a:spcBef>
          <a:spcPts val="500"/>
        </a:spcBef>
        <a:spcAft>
          <a:spcPct val="0"/>
        </a:spcAft>
        <a:buClr>
          <a:srgbClr val="000000"/>
        </a:buClr>
        <a:buSzPct val="100000"/>
        <a:buFont typeface="Times New Roman" pitchFamily="18" charset="0"/>
        <a:defRPr sz="2000">
          <a:solidFill>
            <a:schemeClr val="accent1">
              <a:lumMod val="50000"/>
            </a:schemeClr>
          </a:solidFill>
          <a:effectLst/>
          <a:latin typeface="+mn-lt"/>
          <a:ea typeface="+mn-ea"/>
        </a:defRPr>
      </a:lvl4pPr>
      <a:lvl5pPr marL="2057400" indent="-228600" algn="l" defTabSz="457200" rtl="0" eaLnBrk="0" fontAlgn="base" hangingPunct="0">
        <a:spcBef>
          <a:spcPts val="500"/>
        </a:spcBef>
        <a:spcAft>
          <a:spcPct val="0"/>
        </a:spcAft>
        <a:buClr>
          <a:srgbClr val="000000"/>
        </a:buClr>
        <a:buSzPct val="100000"/>
        <a:buFont typeface="Times New Roman" pitchFamily="18" charset="0"/>
        <a:defRPr sz="2000">
          <a:solidFill>
            <a:schemeClr val="accent1">
              <a:lumMod val="50000"/>
            </a:schemeClr>
          </a:solidFill>
          <a:effectLst/>
          <a:latin typeface="+mn-lt"/>
          <a:ea typeface="+mn-ea"/>
        </a:defRPr>
      </a:lvl5pPr>
      <a:lvl6pPr marL="25146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FFFFFF"/>
          </a:solidFill>
          <a:effectLst>
            <a:outerShdw blurRad="38100" dist="38100" dir="2700000" algn="tl">
              <a:srgbClr val="000000"/>
            </a:outerShdw>
          </a:effectLst>
          <a:latin typeface="+mn-lt"/>
          <a:ea typeface="+mn-ea"/>
        </a:defRPr>
      </a:lvl6pPr>
      <a:lvl7pPr marL="29718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FFFFFF"/>
          </a:solidFill>
          <a:effectLst>
            <a:outerShdw blurRad="38100" dist="38100" dir="2700000" algn="tl">
              <a:srgbClr val="000000"/>
            </a:outerShdw>
          </a:effectLst>
          <a:latin typeface="+mn-lt"/>
          <a:ea typeface="+mn-ea"/>
        </a:defRPr>
      </a:lvl7pPr>
      <a:lvl8pPr marL="34290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FFFFFF"/>
          </a:solidFill>
          <a:effectLst>
            <a:outerShdw blurRad="38100" dist="38100" dir="2700000" algn="tl">
              <a:srgbClr val="000000"/>
            </a:outerShdw>
          </a:effectLst>
          <a:latin typeface="+mn-lt"/>
          <a:ea typeface="+mn-ea"/>
        </a:defRPr>
      </a:lvl8pPr>
      <a:lvl9pPr marL="3886200" indent="-228600" algn="l" defTabSz="457200" rtl="0" eaLnBrk="0" fontAlgn="base" hangingPunct="0">
        <a:spcBef>
          <a:spcPts val="500"/>
        </a:spcBef>
        <a:spcAft>
          <a:spcPct val="0"/>
        </a:spcAft>
        <a:buClr>
          <a:srgbClr val="000000"/>
        </a:buClr>
        <a:buSzPct val="100000"/>
        <a:buFont typeface="Times New Roman" pitchFamily="16" charset="0"/>
        <a:defRPr sz="2000">
          <a:solidFill>
            <a:srgbClr val="FFFFFF"/>
          </a:solidFill>
          <a:effectLst>
            <a:outerShdw blurRad="38100" dist="38100" dir="2700000" algn="tl">
              <a:srgbClr val="000000"/>
            </a:outerShdw>
          </a:effectLst>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9E7D816-3C47-974E-97C6-6AB5DD14CC21}" type="datetimeFigureOut">
              <a:rPr lang="en-US" smtClean="0"/>
              <a:pPr/>
              <a:t>6/12/2013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CDE1A3-7B7C-8B41-9048-77FE2760C558}" type="slidenum">
              <a:rPr lang="en-US" smtClean="0"/>
              <a:pPr/>
              <a:t>‹#›</a:t>
            </a:fld>
            <a:endParaRPr lang="en-US"/>
          </a:p>
        </p:txBody>
      </p:sp>
    </p:spTree>
    <p:extLst>
      <p:ext uri="{BB962C8B-B14F-4D97-AF65-F5344CB8AC3E}">
        <p14:creationId xmlns="" xmlns:p14="http://schemas.microsoft.com/office/powerpoint/2010/main" val="377248812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phagesdb.or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8" Type="http://schemas.openxmlformats.org/officeDocument/2006/relationships/image" Target="../media/image12.jpeg"/><Relationship Id="rId13" Type="http://schemas.openxmlformats.org/officeDocument/2006/relationships/image" Target="../media/image17.jpeg"/><Relationship Id="rId3" Type="http://schemas.openxmlformats.org/officeDocument/2006/relationships/image" Target="../media/image7.jpeg"/><Relationship Id="rId7" Type="http://schemas.openxmlformats.org/officeDocument/2006/relationships/image" Target="../media/image11.jpeg"/><Relationship Id="rId12" Type="http://schemas.openxmlformats.org/officeDocument/2006/relationships/image" Target="../media/image16.jpeg"/><Relationship Id="rId2" Type="http://schemas.openxmlformats.org/officeDocument/2006/relationships/image" Target="../media/image6.jpeg"/><Relationship Id="rId1" Type="http://schemas.openxmlformats.org/officeDocument/2006/relationships/slideLayout" Target="../slideLayouts/slideLayout7.xml"/><Relationship Id="rId6" Type="http://schemas.openxmlformats.org/officeDocument/2006/relationships/image" Target="../media/image10.jpeg"/><Relationship Id="rId11" Type="http://schemas.openxmlformats.org/officeDocument/2006/relationships/image" Target="../media/image15.jpeg"/><Relationship Id="rId5" Type="http://schemas.openxmlformats.org/officeDocument/2006/relationships/image" Target="../media/image9.jpeg"/><Relationship Id="rId15" Type="http://schemas.openxmlformats.org/officeDocument/2006/relationships/image" Target="../media/image19.jpeg"/><Relationship Id="rId10" Type="http://schemas.openxmlformats.org/officeDocument/2006/relationships/image" Target="../media/image14.jpeg"/><Relationship Id="rId4" Type="http://schemas.openxmlformats.org/officeDocument/2006/relationships/image" Target="../media/image8.jpeg"/><Relationship Id="rId9" Type="http://schemas.openxmlformats.org/officeDocument/2006/relationships/image" Target="../media/image13.jpeg"/><Relationship Id="rId14" Type="http://schemas.openxmlformats.org/officeDocument/2006/relationships/image" Target="../media/image18.jpeg"/></Relationships>
</file>

<file path=ppt/slides/_rels/slide26.xml.rels><?xml version="1.0" encoding="UTF-8" standalone="yes"?>
<Relationships xmlns="http://schemas.openxmlformats.org/package/2006/relationships"><Relationship Id="rId2" Type="http://schemas.openxmlformats.org/officeDocument/2006/relationships/hyperlink" Target="http://www.phagesdb.org"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caseitproject.org/mobile/"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caseit.uwrf.edu/"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title"/>
          </p:nvPr>
        </p:nvSpPr>
        <p:spPr>
          <a:xfrm>
            <a:off x="381000" y="152400"/>
            <a:ext cx="8458200" cy="762000"/>
          </a:xfrm>
        </p:spPr>
        <p:txBody>
          <a:bodyPr/>
          <a:lstStyle/>
          <a:p>
            <a:pPr>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2000" b="1" dirty="0" smtClean="0"/>
              <a:t>Case It:  Integrating </a:t>
            </a:r>
            <a:r>
              <a:rPr lang="en-US" sz="2000" b="1" dirty="0" smtClean="0">
                <a:effectLst/>
              </a:rPr>
              <a:t>molecular</a:t>
            </a:r>
            <a:r>
              <a:rPr lang="en-US" sz="2000" b="1" dirty="0" smtClean="0"/>
              <a:t> biology computer simulations and bioinformatics into case-based learning and research projects</a:t>
            </a:r>
          </a:p>
        </p:txBody>
      </p:sp>
      <p:sp>
        <p:nvSpPr>
          <p:cNvPr id="3074" name="Rectangle 2"/>
          <p:cNvSpPr>
            <a:spLocks noGrp="1" noChangeArrowheads="1"/>
          </p:cNvSpPr>
          <p:nvPr>
            <p:ph type="body" sz="half" idx="1"/>
          </p:nvPr>
        </p:nvSpPr>
        <p:spPr>
          <a:xfrm>
            <a:off x="457200" y="990600"/>
            <a:ext cx="8305800" cy="746125"/>
          </a:xfrm>
        </p:spPr>
        <p:txBody>
          <a:bodyPr/>
          <a:lstStyle/>
          <a:p>
            <a:pPr algn="ctr">
              <a:lnSpc>
                <a:spcPct val="90000"/>
              </a:lnSpc>
              <a:spcBef>
                <a:spcPts val="400"/>
              </a:spcBef>
              <a:buFont typeface="Times New Roman" pitchFamily="16" charset="0"/>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1800" dirty="0" smtClean="0">
                <a:solidFill>
                  <a:schemeClr val="accent1">
                    <a:lumMod val="75000"/>
                  </a:schemeClr>
                </a:solidFill>
              </a:rPr>
              <a:t>Mark </a:t>
            </a:r>
            <a:r>
              <a:rPr lang="en-US" sz="1800" dirty="0" err="1" smtClean="0">
                <a:solidFill>
                  <a:schemeClr val="accent1">
                    <a:lumMod val="75000"/>
                  </a:schemeClr>
                </a:solidFill>
              </a:rPr>
              <a:t>Bergland</a:t>
            </a:r>
            <a:r>
              <a:rPr lang="en-US" sz="1800" dirty="0" smtClean="0">
                <a:solidFill>
                  <a:schemeClr val="accent1">
                    <a:lumMod val="75000"/>
                  </a:schemeClr>
                </a:solidFill>
              </a:rPr>
              <a:t> and Karen Klyczek, University of Wisconsin-River Falls</a:t>
            </a:r>
          </a:p>
          <a:p>
            <a:pPr algn="ctr">
              <a:lnSpc>
                <a:spcPct val="90000"/>
              </a:lnSpc>
              <a:spcBef>
                <a:spcPts val="250"/>
              </a:spcBef>
              <a:buFont typeface="Times New Roman" pitchFamily="16" charset="0"/>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en-US" sz="1000" b="1" dirty="0" smtClean="0"/>
          </a:p>
          <a:p>
            <a:pPr algn="ctr">
              <a:lnSpc>
                <a:spcPct val="90000"/>
              </a:lnSpc>
              <a:spcBef>
                <a:spcPts val="400"/>
              </a:spcBef>
              <a:buFont typeface="Times New Roman" pitchFamily="16" charset="0"/>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1600" b="1" dirty="0" smtClean="0"/>
              <a:t> </a:t>
            </a:r>
          </a:p>
        </p:txBody>
      </p:sp>
      <p:pic>
        <p:nvPicPr>
          <p:cNvPr id="2052" name="Picture 3"/>
          <p:cNvPicPr>
            <a:picLocks noChangeAspect="1" noChangeArrowheads="1"/>
          </p:cNvPicPr>
          <p:nvPr/>
        </p:nvPicPr>
        <p:blipFill>
          <a:blip r:embed="rId3" cstate="print"/>
          <a:srcRect/>
          <a:stretch>
            <a:fillRect/>
          </a:stretch>
        </p:blipFill>
        <p:spPr bwMode="auto">
          <a:xfrm>
            <a:off x="1524000" y="1676400"/>
            <a:ext cx="6248400" cy="4624388"/>
          </a:xfrm>
          <a:prstGeom prst="rect">
            <a:avLst/>
          </a:prstGeom>
          <a:noFill/>
          <a:ln w="9525">
            <a:noFill/>
            <a:round/>
            <a:headEnd/>
            <a:tailEnd/>
          </a:ln>
        </p:spPr>
      </p:pic>
      <p:sp>
        <p:nvSpPr>
          <p:cNvPr id="2053" name="Text Box 4"/>
          <p:cNvSpPr txBox="1">
            <a:spLocks noChangeArrowheads="1"/>
          </p:cNvSpPr>
          <p:nvPr/>
        </p:nvSpPr>
        <p:spPr bwMode="auto">
          <a:xfrm>
            <a:off x="1524000" y="6400800"/>
            <a:ext cx="6263651" cy="340735"/>
          </a:xfrm>
          <a:prstGeom prst="rect">
            <a:avLst/>
          </a:prstGeom>
          <a:noFill/>
          <a:ln w="9525">
            <a:noFill/>
            <a:round/>
            <a:headEnd/>
            <a:tailEnd/>
          </a:ln>
        </p:spPr>
        <p:txBody>
          <a:bodyPr wrap="none" lIns="90000" tIns="46800" rIns="90000" bIns="46800">
            <a:spAutoFit/>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1600" dirty="0" smtClean="0">
                <a:solidFill>
                  <a:schemeClr val="accent1">
                    <a:lumMod val="50000"/>
                  </a:schemeClr>
                </a:solidFill>
                <a:latin typeface="+mj-lt"/>
              </a:rPr>
              <a:t>HHMI Quantitative Biology/</a:t>
            </a:r>
            <a:r>
              <a:rPr lang="en-US" sz="1600" dirty="0" err="1" smtClean="0">
                <a:solidFill>
                  <a:schemeClr val="accent1">
                    <a:lumMod val="50000"/>
                  </a:schemeClr>
                </a:solidFill>
                <a:latin typeface="+mj-lt"/>
              </a:rPr>
              <a:t>BioQUEST</a:t>
            </a:r>
            <a:r>
              <a:rPr lang="en-US" sz="1600" dirty="0" smtClean="0">
                <a:solidFill>
                  <a:schemeClr val="accent1">
                    <a:lumMod val="50000"/>
                  </a:schemeClr>
                </a:solidFill>
                <a:latin typeface="+mj-lt"/>
              </a:rPr>
              <a:t> Workshop, Emory University, 2013</a:t>
            </a:r>
            <a:endParaRPr lang="en-US" sz="1600" dirty="0">
              <a:solidFill>
                <a:schemeClr val="accent1">
                  <a:lumMod val="50000"/>
                </a:schemeClr>
              </a:solidFill>
              <a:latin typeface="+mj-lt"/>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Breast cancer microarray case</a:t>
            </a:r>
            <a:endParaRPr lang="en-US" dirty="0"/>
          </a:p>
        </p:txBody>
      </p:sp>
      <p:sp>
        <p:nvSpPr>
          <p:cNvPr id="3" name="Content Placeholder 2"/>
          <p:cNvSpPr>
            <a:spLocks noGrp="1"/>
          </p:cNvSpPr>
          <p:nvPr>
            <p:ph idx="1"/>
          </p:nvPr>
        </p:nvSpPr>
        <p:spPr>
          <a:xfrm>
            <a:off x="609600" y="1981200"/>
            <a:ext cx="8077200" cy="4110038"/>
          </a:xfrm>
        </p:spPr>
        <p:txBody>
          <a:bodyPr/>
          <a:lstStyle/>
          <a:p>
            <a:pPr marL="60325" indent="-3175"/>
            <a:r>
              <a:rPr lang="en-US" sz="2800" dirty="0" smtClean="0"/>
              <a:t>Molly explains </a:t>
            </a:r>
            <a:r>
              <a:rPr lang="en-US" sz="2800" dirty="0"/>
              <a:t>that the oncologist recommended running a lab test that uses a microarray to measure the expression of specific genes. The pattern of gene expression can predict how quickly the tumor cells will grow and whether they will respond to </a:t>
            </a:r>
            <a:r>
              <a:rPr lang="en-US" sz="2800" dirty="0" smtClean="0"/>
              <a:t>various treatments</a:t>
            </a:r>
            <a:r>
              <a:rPr lang="en-US" sz="2800" dirty="0"/>
              <a:t>. Sarah is meeting with the oncologist to review the results, and she has asked Molly to go with her.</a:t>
            </a:r>
          </a:p>
        </p:txBody>
      </p:sp>
    </p:spTree>
    <p:extLst>
      <p:ext uri="{BB962C8B-B14F-4D97-AF65-F5344CB8AC3E}">
        <p14:creationId xmlns="" xmlns:p14="http://schemas.microsoft.com/office/powerpoint/2010/main" val="37818793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Microarray method</a:t>
            </a:r>
            <a:endParaRPr lang="en-US" dirty="0"/>
          </a:p>
        </p:txBody>
      </p:sp>
      <p:pic>
        <p:nvPicPr>
          <p:cNvPr id="3" name="Picture 2" descr="MicroarrayProcess1.gif"/>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838200" y="1676400"/>
            <a:ext cx="7436360" cy="4953000"/>
          </a:xfrm>
          <a:prstGeom prst="rect">
            <a:avLst/>
          </a:prstGeom>
        </p:spPr>
      </p:pic>
      <p:sp>
        <p:nvSpPr>
          <p:cNvPr id="4" name="TextBox 3"/>
          <p:cNvSpPr txBox="1"/>
          <p:nvPr/>
        </p:nvSpPr>
        <p:spPr>
          <a:xfrm>
            <a:off x="3581400" y="2667000"/>
            <a:ext cx="566970" cy="307777"/>
          </a:xfrm>
          <a:prstGeom prst="rect">
            <a:avLst/>
          </a:prstGeom>
          <a:noFill/>
        </p:spPr>
        <p:txBody>
          <a:bodyPr wrap="none" rtlCol="0">
            <a:spAutoFit/>
          </a:bodyPr>
          <a:lstStyle/>
          <a:p>
            <a:r>
              <a:rPr lang="en-US" sz="1400" b="1" dirty="0" smtClean="0">
                <a:solidFill>
                  <a:srgbClr val="0000FF"/>
                </a:solidFill>
                <a:latin typeface="Arial"/>
                <a:cs typeface="Arial"/>
              </a:rPr>
              <a:t>RNA</a:t>
            </a:r>
            <a:endParaRPr lang="en-US" sz="1400" b="1" dirty="0">
              <a:solidFill>
                <a:srgbClr val="0000FF"/>
              </a:solidFill>
              <a:latin typeface="Arial"/>
              <a:cs typeface="Arial"/>
            </a:endParaRPr>
          </a:p>
        </p:txBody>
      </p:sp>
      <p:sp>
        <p:nvSpPr>
          <p:cNvPr id="5" name="TextBox 4"/>
          <p:cNvSpPr txBox="1"/>
          <p:nvPr/>
        </p:nvSpPr>
        <p:spPr>
          <a:xfrm>
            <a:off x="3505200" y="3962400"/>
            <a:ext cx="666819" cy="307777"/>
          </a:xfrm>
          <a:prstGeom prst="rect">
            <a:avLst/>
          </a:prstGeom>
          <a:noFill/>
        </p:spPr>
        <p:txBody>
          <a:bodyPr wrap="none" rtlCol="0">
            <a:spAutoFit/>
          </a:bodyPr>
          <a:lstStyle/>
          <a:p>
            <a:r>
              <a:rPr lang="en-US" sz="1400" b="1" dirty="0" err="1" smtClean="0">
                <a:solidFill>
                  <a:srgbClr val="0000FF"/>
                </a:solidFill>
                <a:latin typeface="Arial"/>
                <a:cs typeface="Arial"/>
              </a:rPr>
              <a:t>cDNA</a:t>
            </a:r>
            <a:endParaRPr lang="en-US" sz="1400" b="1" dirty="0">
              <a:solidFill>
                <a:srgbClr val="0000FF"/>
              </a:solidFill>
              <a:latin typeface="Arial"/>
              <a:cs typeface="Arial"/>
            </a:endParaRPr>
          </a:p>
        </p:txBody>
      </p:sp>
    </p:spTree>
    <p:extLst>
      <p:ext uri="{BB962C8B-B14F-4D97-AF65-F5344CB8AC3E}">
        <p14:creationId xmlns="" xmlns:p14="http://schemas.microsoft.com/office/powerpoint/2010/main" val="395023578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Breast cancer microarray</a:t>
            </a:r>
            <a:endParaRPr lang="en-US" dirty="0"/>
          </a:p>
        </p:txBody>
      </p:sp>
      <p:sp>
        <p:nvSpPr>
          <p:cNvPr id="3" name="Content Placeholder 2"/>
          <p:cNvSpPr>
            <a:spLocks noGrp="1"/>
          </p:cNvSpPr>
          <p:nvPr>
            <p:ph idx="1"/>
          </p:nvPr>
        </p:nvSpPr>
        <p:spPr>
          <a:xfrm>
            <a:off x="304800" y="1981200"/>
            <a:ext cx="8686800" cy="4110038"/>
          </a:xfrm>
        </p:spPr>
        <p:txBody>
          <a:bodyPr/>
          <a:lstStyle/>
          <a:p>
            <a:pPr marL="3175" indent="-3175"/>
            <a:r>
              <a:rPr lang="en-US" sz="2800" dirty="0" smtClean="0"/>
              <a:t>Genes associated with increased cell proliferation (or </a:t>
            </a:r>
            <a:r>
              <a:rPr lang="en-US" sz="2800" dirty="0"/>
              <a:t>rapid </a:t>
            </a:r>
            <a:r>
              <a:rPr lang="en-US" sz="2800" dirty="0" smtClean="0"/>
              <a:t>growth) </a:t>
            </a:r>
            <a:r>
              <a:rPr lang="en-US" sz="2800" dirty="0"/>
              <a:t>in breast cancer tumors: </a:t>
            </a:r>
            <a:endParaRPr lang="en-US" sz="2800" dirty="0" smtClean="0"/>
          </a:p>
          <a:p>
            <a:pPr marL="911225" indent="-457200">
              <a:buClr>
                <a:schemeClr val="tx2"/>
              </a:buClr>
              <a:buFont typeface="Wingdings" charset="2"/>
              <a:buChar char="Ø"/>
            </a:pPr>
            <a:r>
              <a:rPr lang="en-US" sz="2800" dirty="0" smtClean="0"/>
              <a:t>	Ki</a:t>
            </a:r>
            <a:r>
              <a:rPr lang="en-US" sz="2800" dirty="0"/>
              <a:t>-67, STK15, </a:t>
            </a:r>
            <a:r>
              <a:rPr lang="en-US" sz="2800" dirty="0" err="1"/>
              <a:t>Survivin</a:t>
            </a:r>
            <a:r>
              <a:rPr lang="en-US" sz="2800" dirty="0"/>
              <a:t>, </a:t>
            </a:r>
            <a:r>
              <a:rPr lang="en-US" sz="2800" dirty="0" err="1"/>
              <a:t>Cyclin</a:t>
            </a:r>
            <a:r>
              <a:rPr lang="en-US" sz="2800" dirty="0"/>
              <a:t> B1, </a:t>
            </a:r>
            <a:r>
              <a:rPr lang="en-US" sz="2800" dirty="0" smtClean="0"/>
              <a:t>MYLB2</a:t>
            </a:r>
          </a:p>
          <a:p>
            <a:pPr>
              <a:spcBef>
                <a:spcPts val="0"/>
              </a:spcBef>
            </a:pPr>
            <a:r>
              <a:rPr lang="en-US" sz="800" dirty="0" smtClean="0"/>
              <a:t> </a:t>
            </a:r>
          </a:p>
          <a:p>
            <a:r>
              <a:rPr lang="en-US" sz="2800" dirty="0" smtClean="0"/>
              <a:t>Genes associated </a:t>
            </a:r>
            <a:r>
              <a:rPr lang="en-US" sz="2800" dirty="0"/>
              <a:t>with increased tumor cell </a:t>
            </a:r>
            <a:r>
              <a:rPr lang="en-US" sz="2800" dirty="0" smtClean="0"/>
              <a:t>invasion:</a:t>
            </a:r>
          </a:p>
          <a:p>
            <a:pPr marL="911225" indent="-457200">
              <a:buClr>
                <a:schemeClr val="tx2"/>
              </a:buClr>
              <a:buFont typeface="Wingdings" charset="2"/>
              <a:buChar char="Ø"/>
              <a:tabLst>
                <a:tab pos="692150" algn="l"/>
                <a:tab pos="860425" algn="l"/>
              </a:tabLst>
            </a:pPr>
            <a:r>
              <a:rPr lang="en-US" sz="2800" dirty="0" smtClean="0"/>
              <a:t> </a:t>
            </a:r>
            <a:r>
              <a:rPr lang="en-US" sz="2800" dirty="0" err="1" smtClean="0"/>
              <a:t>Stromelysin</a:t>
            </a:r>
            <a:r>
              <a:rPr lang="en-US" sz="2800" dirty="0" smtClean="0"/>
              <a:t> 3, </a:t>
            </a:r>
            <a:r>
              <a:rPr lang="en-US" sz="2800" dirty="0" err="1" smtClean="0"/>
              <a:t>Cathepsin</a:t>
            </a:r>
            <a:r>
              <a:rPr lang="en-US" sz="2800" dirty="0" smtClean="0"/>
              <a:t> L2</a:t>
            </a:r>
            <a:endParaRPr lang="en-US" sz="2800" dirty="0"/>
          </a:p>
          <a:p>
            <a:pPr>
              <a:spcBef>
                <a:spcPts val="0"/>
              </a:spcBef>
            </a:pPr>
            <a:endParaRPr lang="en-US" sz="800" dirty="0" smtClean="0"/>
          </a:p>
          <a:p>
            <a:pPr marL="3175" indent="-3175">
              <a:tabLst>
                <a:tab pos="112713" algn="l"/>
              </a:tabLst>
            </a:pPr>
            <a:r>
              <a:rPr lang="en-US" sz="2800" dirty="0" smtClean="0"/>
              <a:t>Genes associated with proliferation in response to estrogen:</a:t>
            </a:r>
          </a:p>
          <a:p>
            <a:pPr marL="911225" indent="-457200">
              <a:buClr>
                <a:schemeClr val="tx2"/>
              </a:buClr>
              <a:buFont typeface="Wingdings" charset="2"/>
              <a:buChar char="Ø"/>
            </a:pPr>
            <a:r>
              <a:rPr lang="en-US" sz="2800" dirty="0" smtClean="0"/>
              <a:t>	SCUBE2</a:t>
            </a:r>
            <a:r>
              <a:rPr lang="en-US" sz="2800" dirty="0"/>
              <a:t>, PGR, ERBB2</a:t>
            </a:r>
          </a:p>
        </p:txBody>
      </p:sp>
    </p:spTree>
    <p:extLst>
      <p:ext uri="{BB962C8B-B14F-4D97-AF65-F5344CB8AC3E}">
        <p14:creationId xmlns="" xmlns:p14="http://schemas.microsoft.com/office/powerpoint/2010/main" val="33717612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Font typeface="Times New Roman" pitchFamily="16" charset="0"/>
              <a:buNone/>
              <a:defRPr/>
            </a:pPr>
            <a:r>
              <a:rPr lang="en-US" sz="4000" dirty="0" smtClean="0">
                <a:latin typeface="Arial"/>
                <a:cs typeface="Arial"/>
              </a:rPr>
              <a:t>Session overview</a:t>
            </a:r>
          </a:p>
        </p:txBody>
      </p:sp>
      <p:sp>
        <p:nvSpPr>
          <p:cNvPr id="3" name="Content Placeholder 2"/>
          <p:cNvSpPr>
            <a:spLocks noGrp="1"/>
          </p:cNvSpPr>
          <p:nvPr>
            <p:ph idx="1"/>
          </p:nvPr>
        </p:nvSpPr>
        <p:spPr>
          <a:xfrm>
            <a:off x="685800" y="1752600"/>
            <a:ext cx="7924800" cy="4419600"/>
          </a:xfrm>
        </p:spPr>
        <p:txBody>
          <a:bodyPr/>
          <a:lstStyle/>
          <a:p>
            <a:pPr>
              <a:buClr>
                <a:schemeClr val="accent1">
                  <a:lumMod val="75000"/>
                </a:schemeClr>
              </a:buClr>
              <a:buFont typeface="Arial" pitchFamily="34" charset="0"/>
              <a:buChar char="•"/>
              <a:defRPr/>
            </a:pPr>
            <a:r>
              <a:rPr lang="en-US" sz="2300" dirty="0" smtClean="0">
                <a:latin typeface="Arial"/>
                <a:cs typeface="Arial"/>
              </a:rPr>
              <a:t>Introduction to the Case It! project and </a:t>
            </a:r>
            <a:r>
              <a:rPr lang="en-US" sz="2300" dirty="0" err="1" smtClean="0">
                <a:latin typeface="Arial"/>
                <a:cs typeface="Arial"/>
              </a:rPr>
              <a:t>ScienceCaseNet</a:t>
            </a:r>
            <a:endParaRPr lang="en-US" sz="2300" dirty="0" smtClean="0">
              <a:latin typeface="Arial"/>
              <a:cs typeface="Arial"/>
            </a:endParaRPr>
          </a:p>
          <a:p>
            <a:pPr marL="400050" lvl="1" indent="0">
              <a:buClr>
                <a:schemeClr val="accent1">
                  <a:lumMod val="75000"/>
                </a:schemeClr>
              </a:buClr>
              <a:buFont typeface="Arial" pitchFamily="34" charset="0"/>
              <a:buChar char="•"/>
              <a:defRPr/>
            </a:pPr>
            <a:endParaRPr lang="en-US" sz="800" dirty="0" smtClean="0">
              <a:latin typeface="Arial"/>
              <a:cs typeface="Arial"/>
            </a:endParaRPr>
          </a:p>
          <a:p>
            <a:pPr marL="342900" indent="-334963">
              <a:buClr>
                <a:schemeClr val="accent1">
                  <a:lumMod val="75000"/>
                </a:schemeClr>
              </a:buClr>
              <a:buFont typeface="Arial" pitchFamily="34" charset="0"/>
              <a:buChar char="•"/>
              <a:defRPr/>
            </a:pPr>
            <a:r>
              <a:rPr lang="en-US" sz="2300" dirty="0" smtClean="0">
                <a:solidFill>
                  <a:srgbClr val="FF0000"/>
                </a:solidFill>
                <a:latin typeface="Arial"/>
                <a:cs typeface="Arial"/>
              </a:rPr>
              <a:t>Microarray cases </a:t>
            </a:r>
          </a:p>
          <a:p>
            <a:pPr marL="742950" lvl="1" indent="-334963">
              <a:buClr>
                <a:schemeClr val="accent1">
                  <a:lumMod val="75000"/>
                </a:schemeClr>
              </a:buClr>
              <a:buFont typeface="Arial" pitchFamily="34" charset="0"/>
              <a:buChar char="•"/>
              <a:defRPr/>
            </a:pPr>
            <a:r>
              <a:rPr lang="en-US" sz="2300" dirty="0" smtClean="0">
                <a:latin typeface="Arial"/>
                <a:cs typeface="Arial"/>
              </a:rPr>
              <a:t>breast cancer gene expression</a:t>
            </a:r>
          </a:p>
          <a:p>
            <a:pPr marL="742950" lvl="1" indent="-334963">
              <a:buClr>
                <a:schemeClr val="accent1">
                  <a:lumMod val="75000"/>
                </a:schemeClr>
              </a:buClr>
              <a:buFont typeface="Arial" pitchFamily="34" charset="0"/>
              <a:buChar char="•"/>
              <a:defRPr/>
            </a:pPr>
            <a:r>
              <a:rPr lang="en-US" sz="2300" dirty="0" smtClean="0">
                <a:solidFill>
                  <a:srgbClr val="FF0000"/>
                </a:solidFill>
                <a:latin typeface="Arial"/>
                <a:cs typeface="Arial"/>
              </a:rPr>
              <a:t>prostate cancer SNP analysis</a:t>
            </a:r>
          </a:p>
          <a:p>
            <a:pPr marL="342900" lvl="2" indent="-334963">
              <a:spcBef>
                <a:spcPts val="800"/>
              </a:spcBef>
              <a:buClr>
                <a:schemeClr val="accent1">
                  <a:lumMod val="75000"/>
                </a:schemeClr>
              </a:buClr>
              <a:buFont typeface="Arial" pitchFamily="34" charset="0"/>
              <a:buChar char="•"/>
              <a:defRPr/>
            </a:pPr>
            <a:endParaRPr lang="en-US" sz="800" dirty="0" smtClean="0">
              <a:latin typeface="Arial"/>
              <a:cs typeface="Arial"/>
            </a:endParaRPr>
          </a:p>
          <a:p>
            <a:pPr marL="342900" lvl="2" indent="-334963">
              <a:spcBef>
                <a:spcPts val="800"/>
              </a:spcBef>
              <a:buClr>
                <a:schemeClr val="accent1">
                  <a:lumMod val="75000"/>
                </a:schemeClr>
              </a:buClr>
              <a:buFont typeface="Arial" pitchFamily="34" charset="0"/>
              <a:buChar char="•"/>
              <a:defRPr/>
            </a:pPr>
            <a:r>
              <a:rPr lang="en-US" sz="2300" dirty="0" smtClean="0">
                <a:latin typeface="Arial"/>
                <a:cs typeface="Arial"/>
              </a:rPr>
              <a:t>Bioinformatics applications</a:t>
            </a:r>
          </a:p>
          <a:p>
            <a:pPr marL="800100" lvl="3" indent="-334963">
              <a:spcBef>
                <a:spcPts val="800"/>
              </a:spcBef>
              <a:buClr>
                <a:schemeClr val="accent1">
                  <a:lumMod val="75000"/>
                </a:schemeClr>
              </a:buClr>
              <a:buFont typeface="Arial" pitchFamily="34" charset="0"/>
              <a:buChar char="•"/>
              <a:defRPr/>
            </a:pPr>
            <a:r>
              <a:rPr lang="en-US" sz="2300" dirty="0" smtClean="0">
                <a:latin typeface="Arial"/>
                <a:cs typeface="Arial"/>
              </a:rPr>
              <a:t>Honey bee virus diversity</a:t>
            </a:r>
          </a:p>
          <a:p>
            <a:pPr marL="465137" lvl="3" indent="0">
              <a:spcBef>
                <a:spcPts val="800"/>
              </a:spcBef>
              <a:buClr>
                <a:schemeClr val="accent1">
                  <a:lumMod val="75000"/>
                </a:schemeClr>
              </a:buClr>
              <a:defRPr/>
            </a:pPr>
            <a:endParaRPr lang="en-US" sz="800" dirty="0" smtClean="0">
              <a:latin typeface="Arial"/>
              <a:cs typeface="Arial"/>
            </a:endParaRPr>
          </a:p>
          <a:p>
            <a:pPr marL="342900" lvl="2" indent="-334963">
              <a:spcBef>
                <a:spcPts val="800"/>
              </a:spcBef>
              <a:buClr>
                <a:schemeClr val="accent1">
                  <a:lumMod val="75000"/>
                </a:schemeClr>
              </a:buClr>
              <a:buFont typeface="Arial" pitchFamily="34" charset="0"/>
              <a:buChar char="•"/>
              <a:defRPr/>
            </a:pPr>
            <a:r>
              <a:rPr lang="en-US" sz="2300" dirty="0" smtClean="0">
                <a:latin typeface="Arial"/>
                <a:cs typeface="Arial"/>
              </a:rPr>
              <a:t>Freshmen research application: HHMI SEA-PHAGES</a:t>
            </a:r>
          </a:p>
          <a:p>
            <a:pPr marL="342900" lvl="2" indent="-334963">
              <a:spcBef>
                <a:spcPts val="800"/>
              </a:spcBef>
              <a:buClr>
                <a:schemeClr val="accent1">
                  <a:lumMod val="75000"/>
                </a:schemeClr>
              </a:buClr>
              <a:buFont typeface="Arial" pitchFamily="34" charset="0"/>
              <a:buChar char="•"/>
              <a:defRPr/>
            </a:pPr>
            <a:r>
              <a:rPr lang="en-US" sz="2300" dirty="0" smtClean="0">
                <a:latin typeface="Arial"/>
                <a:cs typeface="Arial"/>
              </a:rPr>
              <a:t>Case It Mobile as an alternative to the Case It simulation </a:t>
            </a:r>
          </a:p>
          <a:p>
            <a:pPr marL="342900" lvl="2" indent="-334963">
              <a:spcBef>
                <a:spcPts val="800"/>
              </a:spcBef>
              <a:buClr>
                <a:schemeClr val="accent1">
                  <a:lumMod val="75000"/>
                </a:schemeClr>
              </a:buClr>
              <a:buFont typeface="Arial" pitchFamily="34" charset="0"/>
              <a:buChar char="•"/>
              <a:defRPr/>
            </a:pPr>
            <a:r>
              <a:rPr lang="en-US" dirty="0" smtClean="0">
                <a:latin typeface="Arial"/>
                <a:cs typeface="Arial"/>
              </a:rPr>
              <a:t>How to develop your own Case It cases</a:t>
            </a:r>
          </a:p>
          <a:p>
            <a:pPr lvl="2" indent="-792163">
              <a:buClr>
                <a:schemeClr val="accent1">
                  <a:lumMod val="75000"/>
                </a:schemeClr>
              </a:buClr>
              <a:defRPr/>
            </a:pPr>
            <a:endParaRPr lang="en-US" sz="2200" dirty="0" smtClean="0">
              <a:latin typeface="Arial"/>
              <a:cs typeface="Arial"/>
            </a:endParaRPr>
          </a:p>
          <a:p>
            <a:pPr marL="1144587" lvl="2" indent="-334963">
              <a:buClr>
                <a:schemeClr val="accent1">
                  <a:lumMod val="75000"/>
                </a:schemeClr>
              </a:buClr>
              <a:defRPr/>
            </a:pPr>
            <a:endParaRPr lang="en-US" sz="2200" dirty="0">
              <a:latin typeface="Arial"/>
              <a:cs typeface="Arial"/>
            </a:endParaRPr>
          </a:p>
          <a:p>
            <a:pPr marL="407987" lvl="1" indent="0">
              <a:buClr>
                <a:schemeClr val="accent1">
                  <a:lumMod val="75000"/>
                </a:schemeClr>
              </a:buClr>
              <a:defRPr/>
            </a:pPr>
            <a:endParaRPr lang="en-US" sz="800" dirty="0" smtClean="0">
              <a:latin typeface="Arial"/>
              <a:cs typeface="Arial"/>
            </a:endParaRPr>
          </a:p>
          <a:p>
            <a:pPr marL="742950" lvl="1" indent="-334963">
              <a:buClr>
                <a:schemeClr val="accent1">
                  <a:lumMod val="75000"/>
                </a:schemeClr>
              </a:buClr>
              <a:buFont typeface="Arial" pitchFamily="34" charset="0"/>
              <a:buChar char="•"/>
              <a:defRPr/>
            </a:pPr>
            <a:endParaRPr lang="en-US" sz="2200" dirty="0">
              <a:latin typeface="Arial"/>
              <a:cs typeface="Arial"/>
            </a:endParaRPr>
          </a:p>
          <a:p>
            <a:pPr marL="809624" lvl="2" indent="0">
              <a:buClr>
                <a:srgbClr val="FFFF00"/>
              </a:buClr>
              <a:defRPr/>
            </a:pPr>
            <a:endParaRPr lang="en-US" sz="2200" dirty="0" smtClean="0"/>
          </a:p>
          <a:p>
            <a:pPr marL="1144587" lvl="2" indent="-334963">
              <a:buClr>
                <a:srgbClr val="FFFF00"/>
              </a:buClr>
              <a:buFont typeface="Arial" pitchFamily="34" charset="0"/>
              <a:buChar char="•"/>
              <a:defRPr/>
            </a:pPr>
            <a:endParaRPr lang="en-US" sz="2200" dirty="0" smtClean="0"/>
          </a:p>
          <a:p>
            <a:pPr marL="407987" lvl="1" indent="0">
              <a:buClr>
                <a:srgbClr val="FFFF00"/>
              </a:buClr>
              <a:defRPr/>
            </a:pPr>
            <a:endParaRPr lang="en-US" sz="2200" dirty="0" smtClean="0"/>
          </a:p>
        </p:txBody>
      </p:sp>
    </p:spTree>
    <p:extLst>
      <p:ext uri="{BB962C8B-B14F-4D97-AF65-F5344CB8AC3E}">
        <p14:creationId xmlns="" xmlns:p14="http://schemas.microsoft.com/office/powerpoint/2010/main" val="22642760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Prostate cancer case</a:t>
            </a:r>
            <a:endParaRPr lang="en-US" dirty="0"/>
          </a:p>
        </p:txBody>
      </p:sp>
      <p:sp>
        <p:nvSpPr>
          <p:cNvPr id="3" name="Content Placeholder 2"/>
          <p:cNvSpPr>
            <a:spLocks noGrp="1"/>
          </p:cNvSpPr>
          <p:nvPr>
            <p:ph idx="1"/>
          </p:nvPr>
        </p:nvSpPr>
        <p:spPr/>
        <p:txBody>
          <a:bodyPr/>
          <a:lstStyle/>
          <a:p>
            <a:pPr>
              <a:buClr>
                <a:schemeClr val="tx2"/>
              </a:buClr>
              <a:buFont typeface="Arial" pitchFamily="34" charset="0"/>
              <a:buChar char="•"/>
              <a:defRPr/>
            </a:pPr>
            <a:r>
              <a:rPr lang="en-US" dirty="0" smtClean="0"/>
              <a:t>PSA blood test, link to prostate cancer being questioned</a:t>
            </a:r>
          </a:p>
          <a:p>
            <a:pPr>
              <a:buClr>
                <a:schemeClr val="tx2"/>
              </a:buClr>
              <a:defRPr/>
            </a:pPr>
            <a:endParaRPr lang="en-US" sz="1000" dirty="0" smtClean="0"/>
          </a:p>
          <a:p>
            <a:pPr>
              <a:buClr>
                <a:schemeClr val="tx2"/>
              </a:buClr>
              <a:buFont typeface="Arial" pitchFamily="34" charset="0"/>
              <a:buChar char="•"/>
              <a:defRPr/>
            </a:pPr>
            <a:r>
              <a:rPr lang="en-US" dirty="0" smtClean="0"/>
              <a:t>SNPs associated with naturally high blood PSA levels detected by </a:t>
            </a:r>
            <a:r>
              <a:rPr lang="en-US" u="sng" dirty="0" smtClean="0">
                <a:solidFill>
                  <a:srgbClr val="FF0000"/>
                </a:solidFill>
              </a:rPr>
              <a:t>microarray</a:t>
            </a:r>
          </a:p>
          <a:p>
            <a:pPr marL="0" indent="0">
              <a:buClr>
                <a:srgbClr val="FFFF00"/>
              </a:buClr>
              <a:defRPr/>
            </a:pPr>
            <a:endParaRPr lang="en-US" sz="1000" dirty="0" smtClean="0"/>
          </a:p>
          <a:p>
            <a:pPr marL="914400" lvl="1" indent="-457200">
              <a:buClr>
                <a:schemeClr val="tx2"/>
              </a:buClr>
              <a:buFont typeface="Wingdings" charset="2"/>
              <a:buChar char="Ø"/>
              <a:defRPr/>
            </a:pPr>
            <a:r>
              <a:rPr lang="en-US" sz="3200" dirty="0" smtClean="0"/>
              <a:t>Should biopsy be done based on high PSA test result?</a:t>
            </a:r>
            <a:endParaRPr lang="en-US" sz="3200" dirty="0"/>
          </a:p>
        </p:txBody>
      </p:sp>
    </p:spTree>
    <p:extLst>
      <p:ext uri="{BB962C8B-B14F-4D97-AF65-F5344CB8AC3E}">
        <p14:creationId xmlns="" xmlns:p14="http://schemas.microsoft.com/office/powerpoint/2010/main" val="26700443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Font typeface="Times New Roman" pitchFamily="16" charset="0"/>
              <a:buNone/>
              <a:defRPr/>
            </a:pPr>
            <a:r>
              <a:rPr lang="en-US" sz="4000" dirty="0" smtClean="0">
                <a:latin typeface="Arial"/>
                <a:cs typeface="Arial"/>
              </a:rPr>
              <a:t>Session overview</a:t>
            </a:r>
          </a:p>
        </p:txBody>
      </p:sp>
      <p:sp>
        <p:nvSpPr>
          <p:cNvPr id="3" name="Content Placeholder 2"/>
          <p:cNvSpPr>
            <a:spLocks noGrp="1"/>
          </p:cNvSpPr>
          <p:nvPr>
            <p:ph idx="1"/>
          </p:nvPr>
        </p:nvSpPr>
        <p:spPr>
          <a:xfrm>
            <a:off x="685800" y="1752600"/>
            <a:ext cx="7924800" cy="4419600"/>
          </a:xfrm>
        </p:spPr>
        <p:txBody>
          <a:bodyPr/>
          <a:lstStyle/>
          <a:p>
            <a:pPr>
              <a:buClr>
                <a:schemeClr val="accent1">
                  <a:lumMod val="75000"/>
                </a:schemeClr>
              </a:buClr>
              <a:buFont typeface="Arial" pitchFamily="34" charset="0"/>
              <a:buChar char="•"/>
              <a:defRPr/>
            </a:pPr>
            <a:r>
              <a:rPr lang="en-US" sz="2300" dirty="0" smtClean="0">
                <a:latin typeface="Arial"/>
                <a:cs typeface="Arial"/>
              </a:rPr>
              <a:t>Introduction to the Case It! project and </a:t>
            </a:r>
            <a:r>
              <a:rPr lang="en-US" sz="2300" dirty="0" err="1" smtClean="0">
                <a:latin typeface="Arial"/>
                <a:cs typeface="Arial"/>
              </a:rPr>
              <a:t>ScienceCaseNet</a:t>
            </a:r>
            <a:endParaRPr lang="en-US" sz="2300" dirty="0" smtClean="0">
              <a:latin typeface="Arial"/>
              <a:cs typeface="Arial"/>
            </a:endParaRPr>
          </a:p>
          <a:p>
            <a:pPr marL="400050" lvl="1" indent="0">
              <a:buClr>
                <a:schemeClr val="accent1">
                  <a:lumMod val="75000"/>
                </a:schemeClr>
              </a:buClr>
              <a:buFont typeface="Arial" pitchFamily="34" charset="0"/>
              <a:buChar char="•"/>
              <a:defRPr/>
            </a:pPr>
            <a:endParaRPr lang="en-US" sz="800" dirty="0" smtClean="0">
              <a:latin typeface="Arial"/>
              <a:cs typeface="Arial"/>
            </a:endParaRPr>
          </a:p>
          <a:p>
            <a:pPr marL="342900" indent="-334963">
              <a:buClr>
                <a:schemeClr val="accent1">
                  <a:lumMod val="75000"/>
                </a:schemeClr>
              </a:buClr>
              <a:buFont typeface="Arial" pitchFamily="34" charset="0"/>
              <a:buChar char="•"/>
              <a:defRPr/>
            </a:pPr>
            <a:r>
              <a:rPr lang="en-US" sz="2300" dirty="0" smtClean="0">
                <a:latin typeface="Arial"/>
                <a:cs typeface="Arial"/>
              </a:rPr>
              <a:t>Microarray cases </a:t>
            </a:r>
          </a:p>
          <a:p>
            <a:pPr marL="742950" lvl="1" indent="-334963">
              <a:buClr>
                <a:schemeClr val="accent1">
                  <a:lumMod val="75000"/>
                </a:schemeClr>
              </a:buClr>
              <a:buFont typeface="Arial" pitchFamily="34" charset="0"/>
              <a:buChar char="•"/>
              <a:defRPr/>
            </a:pPr>
            <a:r>
              <a:rPr lang="en-US" sz="2300" dirty="0" smtClean="0">
                <a:latin typeface="Arial"/>
                <a:cs typeface="Arial"/>
              </a:rPr>
              <a:t>breast cancer gene expression</a:t>
            </a:r>
          </a:p>
          <a:p>
            <a:pPr marL="742950" lvl="1" indent="-334963">
              <a:buClr>
                <a:schemeClr val="accent1">
                  <a:lumMod val="75000"/>
                </a:schemeClr>
              </a:buClr>
              <a:buFont typeface="Arial" pitchFamily="34" charset="0"/>
              <a:buChar char="•"/>
              <a:defRPr/>
            </a:pPr>
            <a:r>
              <a:rPr lang="en-US" sz="2300" dirty="0" smtClean="0">
                <a:latin typeface="Arial"/>
                <a:cs typeface="Arial"/>
              </a:rPr>
              <a:t>prostate cancer SNP analysis</a:t>
            </a:r>
          </a:p>
          <a:p>
            <a:pPr marL="342900" lvl="2" indent="-334963">
              <a:spcBef>
                <a:spcPts val="800"/>
              </a:spcBef>
              <a:buClr>
                <a:schemeClr val="accent1">
                  <a:lumMod val="75000"/>
                </a:schemeClr>
              </a:buClr>
              <a:buFont typeface="Arial" pitchFamily="34" charset="0"/>
              <a:buChar char="•"/>
              <a:defRPr/>
            </a:pPr>
            <a:endParaRPr lang="en-US" sz="800" dirty="0" smtClean="0">
              <a:latin typeface="Arial"/>
              <a:cs typeface="Arial"/>
            </a:endParaRPr>
          </a:p>
          <a:p>
            <a:pPr marL="342900" lvl="2" indent="-334963">
              <a:spcBef>
                <a:spcPts val="800"/>
              </a:spcBef>
              <a:buClr>
                <a:schemeClr val="accent1">
                  <a:lumMod val="75000"/>
                </a:schemeClr>
              </a:buClr>
              <a:buFont typeface="Arial" pitchFamily="34" charset="0"/>
              <a:buChar char="•"/>
              <a:defRPr/>
            </a:pPr>
            <a:r>
              <a:rPr lang="en-US" sz="2300" dirty="0" smtClean="0">
                <a:solidFill>
                  <a:srgbClr val="FF0000"/>
                </a:solidFill>
                <a:latin typeface="Arial"/>
                <a:cs typeface="Arial"/>
              </a:rPr>
              <a:t>Bioinformatics applications</a:t>
            </a:r>
          </a:p>
          <a:p>
            <a:pPr marL="800100" lvl="3" indent="-334963">
              <a:spcBef>
                <a:spcPts val="800"/>
              </a:spcBef>
              <a:buClr>
                <a:schemeClr val="accent1">
                  <a:lumMod val="75000"/>
                </a:schemeClr>
              </a:buClr>
              <a:buFont typeface="Arial" pitchFamily="34" charset="0"/>
              <a:buChar char="•"/>
              <a:defRPr/>
            </a:pPr>
            <a:r>
              <a:rPr lang="en-US" sz="2300" dirty="0" smtClean="0">
                <a:solidFill>
                  <a:srgbClr val="FF0000"/>
                </a:solidFill>
                <a:latin typeface="Arial"/>
                <a:cs typeface="Arial"/>
              </a:rPr>
              <a:t>Honey bee virus diversity</a:t>
            </a:r>
          </a:p>
          <a:p>
            <a:pPr marL="465137" lvl="3" indent="0">
              <a:spcBef>
                <a:spcPts val="800"/>
              </a:spcBef>
              <a:buClr>
                <a:schemeClr val="accent1">
                  <a:lumMod val="75000"/>
                </a:schemeClr>
              </a:buClr>
              <a:defRPr/>
            </a:pPr>
            <a:endParaRPr lang="en-US" sz="800" dirty="0" smtClean="0">
              <a:latin typeface="Arial"/>
              <a:cs typeface="Arial"/>
            </a:endParaRPr>
          </a:p>
          <a:p>
            <a:pPr marL="342900" lvl="2" indent="-334963">
              <a:spcBef>
                <a:spcPts val="800"/>
              </a:spcBef>
              <a:buClr>
                <a:schemeClr val="accent1">
                  <a:lumMod val="75000"/>
                </a:schemeClr>
              </a:buClr>
              <a:buFont typeface="Arial" pitchFamily="34" charset="0"/>
              <a:buChar char="•"/>
              <a:defRPr/>
            </a:pPr>
            <a:r>
              <a:rPr lang="en-US" sz="2300" dirty="0" smtClean="0">
                <a:latin typeface="Arial"/>
                <a:cs typeface="Arial"/>
              </a:rPr>
              <a:t>Freshmen research application: HHMI SEA-PHAGES</a:t>
            </a:r>
          </a:p>
          <a:p>
            <a:pPr marL="342900" lvl="2" indent="-334963">
              <a:spcBef>
                <a:spcPts val="800"/>
              </a:spcBef>
              <a:buClr>
                <a:schemeClr val="accent1">
                  <a:lumMod val="75000"/>
                </a:schemeClr>
              </a:buClr>
              <a:buFont typeface="Arial" pitchFamily="34" charset="0"/>
              <a:buChar char="•"/>
              <a:defRPr/>
            </a:pPr>
            <a:r>
              <a:rPr lang="en-US" sz="2300" dirty="0" smtClean="0">
                <a:latin typeface="Arial"/>
                <a:cs typeface="Arial"/>
              </a:rPr>
              <a:t>Case It Mobile as an alternative to the Case It simulation </a:t>
            </a:r>
          </a:p>
          <a:p>
            <a:pPr marL="342900" lvl="2" indent="-334963">
              <a:spcBef>
                <a:spcPts val="800"/>
              </a:spcBef>
              <a:buClr>
                <a:schemeClr val="accent1">
                  <a:lumMod val="75000"/>
                </a:schemeClr>
              </a:buClr>
              <a:buFont typeface="Arial" pitchFamily="34" charset="0"/>
              <a:buChar char="•"/>
              <a:defRPr/>
            </a:pPr>
            <a:r>
              <a:rPr lang="en-US" dirty="0" smtClean="0">
                <a:latin typeface="Arial"/>
                <a:cs typeface="Arial"/>
              </a:rPr>
              <a:t>How to develop your own Case It cases</a:t>
            </a:r>
          </a:p>
          <a:p>
            <a:pPr lvl="2" indent="-792163">
              <a:buClr>
                <a:schemeClr val="accent1">
                  <a:lumMod val="75000"/>
                </a:schemeClr>
              </a:buClr>
              <a:defRPr/>
            </a:pPr>
            <a:endParaRPr lang="en-US" sz="2200" dirty="0" smtClean="0">
              <a:latin typeface="Arial"/>
              <a:cs typeface="Arial"/>
            </a:endParaRPr>
          </a:p>
          <a:p>
            <a:pPr marL="1144587" lvl="2" indent="-334963">
              <a:buClr>
                <a:schemeClr val="accent1">
                  <a:lumMod val="75000"/>
                </a:schemeClr>
              </a:buClr>
              <a:defRPr/>
            </a:pPr>
            <a:endParaRPr lang="en-US" sz="2200" dirty="0">
              <a:latin typeface="Arial"/>
              <a:cs typeface="Arial"/>
            </a:endParaRPr>
          </a:p>
          <a:p>
            <a:pPr marL="407987" lvl="1" indent="0">
              <a:buClr>
                <a:schemeClr val="accent1">
                  <a:lumMod val="75000"/>
                </a:schemeClr>
              </a:buClr>
              <a:defRPr/>
            </a:pPr>
            <a:endParaRPr lang="en-US" sz="800" dirty="0" smtClean="0">
              <a:latin typeface="Arial"/>
              <a:cs typeface="Arial"/>
            </a:endParaRPr>
          </a:p>
          <a:p>
            <a:pPr marL="742950" lvl="1" indent="-334963">
              <a:buClr>
                <a:schemeClr val="accent1">
                  <a:lumMod val="75000"/>
                </a:schemeClr>
              </a:buClr>
              <a:buFont typeface="Arial" pitchFamily="34" charset="0"/>
              <a:buChar char="•"/>
              <a:defRPr/>
            </a:pPr>
            <a:endParaRPr lang="en-US" sz="2200" dirty="0">
              <a:latin typeface="Arial"/>
              <a:cs typeface="Arial"/>
            </a:endParaRPr>
          </a:p>
          <a:p>
            <a:pPr marL="809624" lvl="2" indent="0">
              <a:buClr>
                <a:srgbClr val="FFFF00"/>
              </a:buClr>
              <a:defRPr/>
            </a:pPr>
            <a:endParaRPr lang="en-US" sz="2200" dirty="0" smtClean="0"/>
          </a:p>
          <a:p>
            <a:pPr marL="1144587" lvl="2" indent="-334963">
              <a:buClr>
                <a:srgbClr val="FFFF00"/>
              </a:buClr>
              <a:buFont typeface="Arial" pitchFamily="34" charset="0"/>
              <a:buChar char="•"/>
              <a:defRPr/>
            </a:pPr>
            <a:endParaRPr lang="en-US" sz="2200" dirty="0" smtClean="0"/>
          </a:p>
          <a:p>
            <a:pPr marL="407987" lvl="1" indent="0">
              <a:buClr>
                <a:srgbClr val="FFFF00"/>
              </a:buClr>
              <a:defRPr/>
            </a:pPr>
            <a:endParaRPr lang="en-US" sz="2200" dirty="0" smtClean="0"/>
          </a:p>
        </p:txBody>
      </p:sp>
    </p:spTree>
    <p:extLst>
      <p:ext uri="{BB962C8B-B14F-4D97-AF65-F5344CB8AC3E}">
        <p14:creationId xmlns="" xmlns:p14="http://schemas.microsoft.com/office/powerpoint/2010/main" val="34593423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scenario - </a:t>
            </a:r>
            <a:r>
              <a:rPr lang="en-US" dirty="0" smtClean="0"/>
              <a:t>honeybees</a:t>
            </a:r>
            <a:endParaRPr lang="en-US" dirty="0"/>
          </a:p>
        </p:txBody>
      </p:sp>
      <p:sp>
        <p:nvSpPr>
          <p:cNvPr id="3" name="Content Placeholder 2"/>
          <p:cNvSpPr>
            <a:spLocks noGrp="1"/>
          </p:cNvSpPr>
          <p:nvPr>
            <p:ph idx="1"/>
          </p:nvPr>
        </p:nvSpPr>
        <p:spPr>
          <a:xfrm>
            <a:off x="609600" y="1905000"/>
            <a:ext cx="7843838" cy="4110038"/>
          </a:xfrm>
        </p:spPr>
        <p:txBody>
          <a:bodyPr/>
          <a:lstStyle/>
          <a:p>
            <a:r>
              <a:rPr lang="en-US" sz="2000" dirty="0" smtClean="0"/>
              <a:t>	Honey </a:t>
            </a:r>
            <a:r>
              <a:rPr lang="en-US" sz="2000" dirty="0" smtClean="0"/>
              <a:t>bees are commonly exposed to pesticides as they forage for pollen and nectar. Some pesticides are known to disorient bees and thus affect their behavior. Sub-lethal exposures of some pesticides are considered possible contributing factors to Colony Collapse Disorder (CCD). Dr. </a:t>
            </a:r>
            <a:r>
              <a:rPr lang="en-US" sz="2000" dirty="0" err="1" smtClean="0"/>
              <a:t>Muskiver</a:t>
            </a:r>
            <a:r>
              <a:rPr lang="en-US" sz="2000" dirty="0" smtClean="0"/>
              <a:t> was curious if pesticide exposure was linked to virus infection, another possible contributing factor to CCD.</a:t>
            </a:r>
          </a:p>
          <a:p>
            <a:r>
              <a:rPr lang="en-US" sz="2000" dirty="0" smtClean="0"/>
              <a:t>	To </a:t>
            </a:r>
            <a:r>
              <a:rPr lang="en-US" sz="2000" dirty="0" smtClean="0"/>
              <a:t>test this question, Dr. </a:t>
            </a:r>
            <a:r>
              <a:rPr lang="en-US" sz="2000" dirty="0" err="1" smtClean="0"/>
              <a:t>Muskiver</a:t>
            </a:r>
            <a:r>
              <a:rPr lang="en-US" sz="2000" dirty="0" smtClean="0"/>
              <a:t> set up four test hives, and fed the honey bees either with untreated pollen or pollen treated with sub-lethal doses of the pesticide </a:t>
            </a:r>
            <a:r>
              <a:rPr lang="en-US" sz="2000" dirty="0" err="1" smtClean="0"/>
              <a:t>Imidocloprid</a:t>
            </a:r>
            <a:r>
              <a:rPr lang="en-US" sz="2000" dirty="0" smtClean="0"/>
              <a:t>, a </a:t>
            </a:r>
            <a:r>
              <a:rPr lang="en-US" sz="2000" dirty="0" err="1" smtClean="0"/>
              <a:t>neonicotinoid</a:t>
            </a:r>
            <a:r>
              <a:rPr lang="en-US" sz="2000" dirty="0" smtClean="0"/>
              <a:t>.  Samples of 20 bees from each hive were collected, RNA was extracted, and </a:t>
            </a:r>
            <a:r>
              <a:rPr lang="en-US" sz="2000" dirty="0" err="1" smtClean="0"/>
              <a:t>cDNA</a:t>
            </a:r>
            <a:r>
              <a:rPr lang="en-US" sz="2000" dirty="0" smtClean="0"/>
              <a:t> synthesized in order to run PCR. Multiplex PCR was performed using primers specific for 4 viruses, and also for the bee </a:t>
            </a:r>
            <a:r>
              <a:rPr lang="en-US" sz="2000" dirty="0" err="1" smtClean="0"/>
              <a:t>actin</a:t>
            </a:r>
            <a:r>
              <a:rPr lang="en-US" sz="2000" dirty="0" smtClean="0"/>
              <a:t> gene as a control. PCR products can be identified based on the size of the product:</a:t>
            </a:r>
          </a:p>
          <a:p>
            <a:endParaRPr lang="en-US" sz="12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Primers</a:t>
            </a:r>
            <a:endParaRPr lang="en-US" dirty="0"/>
          </a:p>
        </p:txBody>
      </p:sp>
      <p:sp>
        <p:nvSpPr>
          <p:cNvPr id="3" name="Content Placeholder 2"/>
          <p:cNvSpPr>
            <a:spLocks noGrp="1"/>
          </p:cNvSpPr>
          <p:nvPr>
            <p:ph idx="1"/>
          </p:nvPr>
        </p:nvSpPr>
        <p:spPr>
          <a:xfrm>
            <a:off x="1828800" y="2290762"/>
            <a:ext cx="6096000" cy="4110038"/>
          </a:xfrm>
        </p:spPr>
        <p:txBody>
          <a:bodyPr/>
          <a:lstStyle/>
          <a:p>
            <a:r>
              <a:rPr lang="en-US" sz="2000" u="sng" dirty="0" smtClean="0"/>
              <a:t>Primers</a:t>
            </a:r>
            <a:r>
              <a:rPr lang="en-US" sz="2000" dirty="0" smtClean="0"/>
              <a:t> </a:t>
            </a:r>
            <a:r>
              <a:rPr lang="en-US" sz="2000" u="sng" dirty="0" smtClean="0"/>
              <a:t>PCR product size</a:t>
            </a:r>
            <a:r>
              <a:rPr lang="en-US" sz="2000" dirty="0" smtClean="0"/>
              <a:t> </a:t>
            </a:r>
            <a:endParaRPr lang="en-US" sz="2000" dirty="0" smtClean="0"/>
          </a:p>
          <a:p>
            <a:r>
              <a:rPr lang="en-US" sz="2000" dirty="0" err="1" smtClean="0"/>
              <a:t>Actin</a:t>
            </a:r>
            <a:r>
              <a:rPr lang="en-US" sz="2000" dirty="0" smtClean="0"/>
              <a:t> </a:t>
            </a:r>
            <a:r>
              <a:rPr lang="en-US" sz="2000" dirty="0" smtClean="0"/>
              <a:t>120 </a:t>
            </a:r>
            <a:r>
              <a:rPr lang="en-US" sz="2000" dirty="0" err="1" smtClean="0"/>
              <a:t>bp</a:t>
            </a:r>
            <a:r>
              <a:rPr lang="en-US" sz="2000" dirty="0" smtClean="0"/>
              <a:t> </a:t>
            </a:r>
            <a:endParaRPr lang="en-US" sz="2000" dirty="0" smtClean="0"/>
          </a:p>
          <a:p>
            <a:r>
              <a:rPr lang="en-US" sz="2000" dirty="0" smtClean="0"/>
              <a:t>Deformed </a:t>
            </a:r>
            <a:r>
              <a:rPr lang="en-US" sz="2000" dirty="0" smtClean="0"/>
              <a:t>wing virus (DWV) </a:t>
            </a:r>
            <a:r>
              <a:rPr lang="en-US" sz="2000" dirty="0" smtClean="0"/>
              <a:t>203 </a:t>
            </a:r>
            <a:r>
              <a:rPr lang="en-US" sz="2000" dirty="0" err="1" smtClean="0"/>
              <a:t>bp</a:t>
            </a:r>
            <a:r>
              <a:rPr lang="en-US" sz="2000" dirty="0" smtClean="0"/>
              <a:t> </a:t>
            </a:r>
            <a:endParaRPr lang="en-US" sz="2000" dirty="0" smtClean="0"/>
          </a:p>
          <a:p>
            <a:r>
              <a:rPr lang="en-US" sz="2000" dirty="0" smtClean="0"/>
              <a:t>Black </a:t>
            </a:r>
            <a:r>
              <a:rPr lang="en-US" sz="2000" dirty="0" smtClean="0"/>
              <a:t>queen cell virus (BQCV) 322 </a:t>
            </a:r>
            <a:r>
              <a:rPr lang="en-US" sz="2000" dirty="0" err="1" smtClean="0"/>
              <a:t>bp</a:t>
            </a:r>
            <a:r>
              <a:rPr lang="en-US" sz="2000" dirty="0" smtClean="0"/>
              <a:t> </a:t>
            </a:r>
            <a:endParaRPr lang="en-US" sz="2000" dirty="0" smtClean="0"/>
          </a:p>
          <a:p>
            <a:r>
              <a:rPr lang="en-US" sz="2000" dirty="0" smtClean="0"/>
              <a:t>Sac </a:t>
            </a:r>
            <a:r>
              <a:rPr lang="en-US" sz="2000" dirty="0" smtClean="0"/>
              <a:t>brood virus (SBV) 487 </a:t>
            </a:r>
            <a:r>
              <a:rPr lang="en-US" sz="2000" dirty="0" err="1" smtClean="0"/>
              <a:t>bp</a:t>
            </a:r>
            <a:r>
              <a:rPr lang="en-US" sz="2000" dirty="0" smtClean="0"/>
              <a:t> </a:t>
            </a:r>
            <a:endParaRPr lang="en-US" sz="2000" dirty="0" smtClean="0"/>
          </a:p>
          <a:p>
            <a:r>
              <a:rPr lang="en-US" sz="2000" dirty="0" smtClean="0"/>
              <a:t>Israeli </a:t>
            </a:r>
            <a:r>
              <a:rPr lang="en-US" sz="2000" dirty="0" smtClean="0"/>
              <a:t>acute paralysis virus (IAPV) 719 </a:t>
            </a:r>
            <a:r>
              <a:rPr lang="en-US" sz="2000" dirty="0" err="1" smtClean="0"/>
              <a:t>bp</a:t>
            </a:r>
            <a:endParaRPr lang="en-US"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DNA samples</a:t>
            </a:r>
            <a:endParaRPr lang="en-US" dirty="0"/>
          </a:p>
        </p:txBody>
      </p:sp>
      <p:sp>
        <p:nvSpPr>
          <p:cNvPr id="3" name="Content Placeholder 2"/>
          <p:cNvSpPr>
            <a:spLocks noGrp="1"/>
          </p:cNvSpPr>
          <p:nvPr>
            <p:ph idx="1"/>
          </p:nvPr>
        </p:nvSpPr>
        <p:spPr>
          <a:xfrm>
            <a:off x="1295400" y="2438400"/>
            <a:ext cx="7010400" cy="3429000"/>
          </a:xfrm>
        </p:spPr>
        <p:txBody>
          <a:bodyPr/>
          <a:lstStyle/>
          <a:p>
            <a:r>
              <a:rPr lang="en-US" sz="2000" u="sng" dirty="0" smtClean="0"/>
              <a:t>DNA samples for testing</a:t>
            </a:r>
            <a:r>
              <a:rPr lang="en-US" sz="2000" dirty="0" smtClean="0"/>
              <a:t>:</a:t>
            </a:r>
          </a:p>
          <a:p>
            <a:r>
              <a:rPr lang="en-US" sz="2000" dirty="0" smtClean="0"/>
              <a:t>	Negative </a:t>
            </a:r>
            <a:r>
              <a:rPr lang="en-US" sz="2000" dirty="0" smtClean="0"/>
              <a:t>control – bee sample with no viruses present</a:t>
            </a:r>
            <a:br>
              <a:rPr lang="en-US" sz="2000" dirty="0" smtClean="0"/>
            </a:br>
            <a:r>
              <a:rPr lang="en-US" sz="2000" dirty="0" smtClean="0"/>
              <a:t>Positive control – bee sample containing all four viruses</a:t>
            </a:r>
            <a:br>
              <a:rPr lang="en-US" sz="2000" dirty="0" smtClean="0"/>
            </a:br>
            <a:r>
              <a:rPr lang="en-US" sz="2000" dirty="0" smtClean="0"/>
              <a:t>Hive 1 – exposed to pesticides</a:t>
            </a:r>
            <a:br>
              <a:rPr lang="en-US" sz="2000" dirty="0" smtClean="0"/>
            </a:br>
            <a:r>
              <a:rPr lang="en-US" sz="2000" dirty="0" smtClean="0"/>
              <a:t>Hive 2 – exposed to pesticides</a:t>
            </a:r>
            <a:br>
              <a:rPr lang="en-US" sz="2000" dirty="0" smtClean="0"/>
            </a:br>
            <a:r>
              <a:rPr lang="en-US" sz="2000" dirty="0" smtClean="0"/>
              <a:t>Hive 3 – no pesticides exposure</a:t>
            </a:r>
            <a:br>
              <a:rPr lang="en-US" sz="2000" dirty="0" smtClean="0"/>
            </a:br>
            <a:r>
              <a:rPr lang="en-US" sz="2000" dirty="0" smtClean="0"/>
              <a:t>Hive 4 – no pesticide exposure</a:t>
            </a:r>
          </a:p>
          <a:p>
            <a:endParaRPr lang="en-US" sz="20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Procedure</a:t>
            </a:r>
            <a:endParaRPr lang="en-US" dirty="0"/>
          </a:p>
        </p:txBody>
      </p:sp>
      <p:sp>
        <p:nvSpPr>
          <p:cNvPr id="3" name="Content Placeholder 2"/>
          <p:cNvSpPr>
            <a:spLocks noGrp="1"/>
          </p:cNvSpPr>
          <p:nvPr>
            <p:ph idx="1"/>
          </p:nvPr>
        </p:nvSpPr>
        <p:spPr>
          <a:xfrm>
            <a:off x="1676400" y="2438400"/>
            <a:ext cx="6400800" cy="2895600"/>
          </a:xfrm>
        </p:spPr>
        <p:txBody>
          <a:bodyPr/>
          <a:lstStyle/>
          <a:p>
            <a:r>
              <a:rPr lang="en-US" sz="2000" dirty="0" smtClean="0"/>
              <a:t>Open DNA </a:t>
            </a:r>
            <a:r>
              <a:rPr lang="en-US" sz="2000" dirty="0" err="1" smtClean="0"/>
              <a:t>seqences</a:t>
            </a:r>
            <a:r>
              <a:rPr lang="en-US" sz="2000" dirty="0" smtClean="0"/>
              <a:t> and primer</a:t>
            </a:r>
          </a:p>
          <a:p>
            <a:r>
              <a:rPr lang="en-US" sz="2000" dirty="0" smtClean="0"/>
              <a:t>Run multiplex PCR</a:t>
            </a:r>
          </a:p>
          <a:p>
            <a:r>
              <a:rPr lang="en-US" sz="2000" dirty="0" smtClean="0"/>
              <a:t>Load and run gel</a:t>
            </a:r>
          </a:p>
          <a:p>
            <a:r>
              <a:rPr lang="en-US" sz="2000" dirty="0" smtClean="0"/>
              <a:t>Click fragment and blast associated DNA sequence</a:t>
            </a:r>
            <a:endParaRPr lang="en-US"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Font typeface="Times New Roman" pitchFamily="16" charset="0"/>
              <a:buNone/>
              <a:defRPr/>
            </a:pPr>
            <a:r>
              <a:rPr lang="en-US" sz="4000" dirty="0" smtClean="0">
                <a:latin typeface="Arial"/>
                <a:cs typeface="Arial"/>
              </a:rPr>
              <a:t>Session overview</a:t>
            </a:r>
          </a:p>
        </p:txBody>
      </p:sp>
      <p:sp>
        <p:nvSpPr>
          <p:cNvPr id="3" name="Content Placeholder 2"/>
          <p:cNvSpPr>
            <a:spLocks noGrp="1"/>
          </p:cNvSpPr>
          <p:nvPr>
            <p:ph idx="1"/>
          </p:nvPr>
        </p:nvSpPr>
        <p:spPr>
          <a:xfrm>
            <a:off x="685800" y="1752600"/>
            <a:ext cx="7924800" cy="4419600"/>
          </a:xfrm>
        </p:spPr>
        <p:txBody>
          <a:bodyPr/>
          <a:lstStyle/>
          <a:p>
            <a:pPr>
              <a:buClr>
                <a:schemeClr val="accent1">
                  <a:lumMod val="75000"/>
                </a:schemeClr>
              </a:buClr>
              <a:buFont typeface="Arial" pitchFamily="34" charset="0"/>
              <a:buChar char="•"/>
              <a:defRPr/>
            </a:pPr>
            <a:r>
              <a:rPr lang="en-US" sz="2300" dirty="0" smtClean="0">
                <a:latin typeface="Arial"/>
                <a:cs typeface="Arial"/>
              </a:rPr>
              <a:t>Introduction to the Case It! project and </a:t>
            </a:r>
            <a:r>
              <a:rPr lang="en-US" sz="2300" dirty="0" err="1" smtClean="0">
                <a:latin typeface="Arial"/>
                <a:cs typeface="Arial"/>
              </a:rPr>
              <a:t>ScienceCaseNet</a:t>
            </a:r>
            <a:endParaRPr lang="en-US" sz="2300" dirty="0" smtClean="0">
              <a:latin typeface="Arial"/>
              <a:cs typeface="Arial"/>
            </a:endParaRPr>
          </a:p>
          <a:p>
            <a:pPr marL="400050" lvl="1" indent="0">
              <a:buClr>
                <a:schemeClr val="accent1">
                  <a:lumMod val="75000"/>
                </a:schemeClr>
              </a:buClr>
              <a:buFont typeface="Arial" pitchFamily="34" charset="0"/>
              <a:buChar char="•"/>
              <a:defRPr/>
            </a:pPr>
            <a:endParaRPr lang="en-US" sz="800" dirty="0" smtClean="0">
              <a:latin typeface="Arial"/>
              <a:cs typeface="Arial"/>
            </a:endParaRPr>
          </a:p>
          <a:p>
            <a:pPr marL="342900" indent="-334963">
              <a:buClr>
                <a:schemeClr val="accent1">
                  <a:lumMod val="75000"/>
                </a:schemeClr>
              </a:buClr>
              <a:buFont typeface="Arial" pitchFamily="34" charset="0"/>
              <a:buChar char="•"/>
              <a:defRPr/>
            </a:pPr>
            <a:r>
              <a:rPr lang="en-US" sz="2300" dirty="0" smtClean="0">
                <a:latin typeface="Arial"/>
                <a:cs typeface="Arial"/>
              </a:rPr>
              <a:t>Microarray cases </a:t>
            </a:r>
          </a:p>
          <a:p>
            <a:pPr marL="742950" lvl="1" indent="-334963">
              <a:buClr>
                <a:schemeClr val="accent1">
                  <a:lumMod val="75000"/>
                </a:schemeClr>
              </a:buClr>
              <a:buFont typeface="Arial" pitchFamily="34" charset="0"/>
              <a:buChar char="•"/>
              <a:defRPr/>
            </a:pPr>
            <a:r>
              <a:rPr lang="en-US" sz="2300" dirty="0" smtClean="0">
                <a:latin typeface="Arial"/>
                <a:cs typeface="Arial"/>
              </a:rPr>
              <a:t>breast cancer gene expression</a:t>
            </a:r>
          </a:p>
          <a:p>
            <a:pPr marL="742950" lvl="1" indent="-334963">
              <a:buClr>
                <a:schemeClr val="accent1">
                  <a:lumMod val="75000"/>
                </a:schemeClr>
              </a:buClr>
              <a:buFont typeface="Arial" pitchFamily="34" charset="0"/>
              <a:buChar char="•"/>
              <a:defRPr/>
            </a:pPr>
            <a:r>
              <a:rPr lang="en-US" sz="2300" dirty="0" smtClean="0">
                <a:latin typeface="Arial"/>
                <a:cs typeface="Arial"/>
              </a:rPr>
              <a:t>prostate cancer SNP analysis</a:t>
            </a:r>
          </a:p>
          <a:p>
            <a:pPr marL="342900" lvl="2" indent="-334963">
              <a:spcBef>
                <a:spcPts val="800"/>
              </a:spcBef>
              <a:buClr>
                <a:schemeClr val="accent1">
                  <a:lumMod val="75000"/>
                </a:schemeClr>
              </a:buClr>
              <a:buFont typeface="Arial" pitchFamily="34" charset="0"/>
              <a:buChar char="•"/>
              <a:defRPr/>
            </a:pPr>
            <a:endParaRPr lang="en-US" sz="800" dirty="0" smtClean="0">
              <a:latin typeface="Arial"/>
              <a:cs typeface="Arial"/>
            </a:endParaRPr>
          </a:p>
          <a:p>
            <a:pPr marL="342900" lvl="2" indent="-334963">
              <a:spcBef>
                <a:spcPts val="800"/>
              </a:spcBef>
              <a:buClr>
                <a:schemeClr val="accent1">
                  <a:lumMod val="75000"/>
                </a:schemeClr>
              </a:buClr>
              <a:buFont typeface="Arial" pitchFamily="34" charset="0"/>
              <a:buChar char="•"/>
              <a:defRPr/>
            </a:pPr>
            <a:r>
              <a:rPr lang="en-US" sz="2300" dirty="0" smtClean="0">
                <a:latin typeface="Arial"/>
                <a:cs typeface="Arial"/>
              </a:rPr>
              <a:t>Bioinformatics applications</a:t>
            </a:r>
          </a:p>
          <a:p>
            <a:pPr marL="800100" lvl="3" indent="-334963">
              <a:spcBef>
                <a:spcPts val="800"/>
              </a:spcBef>
              <a:buClr>
                <a:schemeClr val="accent1">
                  <a:lumMod val="75000"/>
                </a:schemeClr>
              </a:buClr>
              <a:buFont typeface="Arial" pitchFamily="34" charset="0"/>
              <a:buChar char="•"/>
              <a:defRPr/>
            </a:pPr>
            <a:r>
              <a:rPr lang="en-US" sz="2300" dirty="0" smtClean="0">
                <a:latin typeface="Arial"/>
                <a:cs typeface="Arial"/>
              </a:rPr>
              <a:t>Honey bee virus diversity</a:t>
            </a:r>
          </a:p>
          <a:p>
            <a:pPr marL="465137" lvl="3" indent="0">
              <a:spcBef>
                <a:spcPts val="800"/>
              </a:spcBef>
              <a:buClr>
                <a:schemeClr val="accent1">
                  <a:lumMod val="75000"/>
                </a:schemeClr>
              </a:buClr>
              <a:defRPr/>
            </a:pPr>
            <a:endParaRPr lang="en-US" sz="800" dirty="0" smtClean="0">
              <a:latin typeface="Arial"/>
              <a:cs typeface="Arial"/>
            </a:endParaRPr>
          </a:p>
          <a:p>
            <a:pPr marL="342900" lvl="2" indent="-334963">
              <a:spcBef>
                <a:spcPts val="800"/>
              </a:spcBef>
              <a:buClr>
                <a:schemeClr val="accent1">
                  <a:lumMod val="75000"/>
                </a:schemeClr>
              </a:buClr>
              <a:buFont typeface="Arial" pitchFamily="34" charset="0"/>
              <a:buChar char="•"/>
              <a:defRPr/>
            </a:pPr>
            <a:r>
              <a:rPr lang="en-US" sz="2300" dirty="0" smtClean="0">
                <a:latin typeface="Arial"/>
                <a:cs typeface="Arial"/>
              </a:rPr>
              <a:t>Freshmen research application: HHMI SEA-PHAGES</a:t>
            </a:r>
          </a:p>
          <a:p>
            <a:pPr marL="342900" lvl="2" indent="-334963">
              <a:spcBef>
                <a:spcPts val="800"/>
              </a:spcBef>
              <a:buClr>
                <a:schemeClr val="accent1">
                  <a:lumMod val="75000"/>
                </a:schemeClr>
              </a:buClr>
              <a:buFont typeface="Arial" pitchFamily="34" charset="0"/>
              <a:buChar char="•"/>
              <a:defRPr/>
            </a:pPr>
            <a:r>
              <a:rPr lang="en-US" sz="2300" dirty="0" smtClean="0">
                <a:latin typeface="Arial"/>
                <a:cs typeface="Arial"/>
              </a:rPr>
              <a:t>Case It Mobile as an alternative to the Case It simulation </a:t>
            </a:r>
          </a:p>
          <a:p>
            <a:pPr marL="342900" lvl="2" indent="-334963">
              <a:spcBef>
                <a:spcPts val="800"/>
              </a:spcBef>
              <a:buClr>
                <a:schemeClr val="accent1">
                  <a:lumMod val="75000"/>
                </a:schemeClr>
              </a:buClr>
              <a:buFont typeface="Arial" pitchFamily="34" charset="0"/>
              <a:buChar char="•"/>
              <a:defRPr/>
            </a:pPr>
            <a:r>
              <a:rPr lang="en-US" dirty="0" smtClean="0">
                <a:latin typeface="Arial"/>
                <a:cs typeface="Arial"/>
              </a:rPr>
              <a:t>How to develop your own Case It cases</a:t>
            </a:r>
          </a:p>
          <a:p>
            <a:pPr lvl="2" indent="-792163">
              <a:buClr>
                <a:schemeClr val="accent1">
                  <a:lumMod val="75000"/>
                </a:schemeClr>
              </a:buClr>
              <a:defRPr/>
            </a:pPr>
            <a:endParaRPr lang="en-US" sz="2200" dirty="0" smtClean="0">
              <a:latin typeface="Arial"/>
              <a:cs typeface="Arial"/>
            </a:endParaRPr>
          </a:p>
          <a:p>
            <a:pPr marL="1144587" lvl="2" indent="-334963">
              <a:buClr>
                <a:schemeClr val="accent1">
                  <a:lumMod val="75000"/>
                </a:schemeClr>
              </a:buClr>
              <a:defRPr/>
            </a:pPr>
            <a:endParaRPr lang="en-US" sz="2200" dirty="0">
              <a:latin typeface="Arial"/>
              <a:cs typeface="Arial"/>
            </a:endParaRPr>
          </a:p>
          <a:p>
            <a:pPr marL="407987" lvl="1" indent="0">
              <a:buClr>
                <a:schemeClr val="accent1">
                  <a:lumMod val="75000"/>
                </a:schemeClr>
              </a:buClr>
              <a:defRPr/>
            </a:pPr>
            <a:endParaRPr lang="en-US" sz="800" dirty="0" smtClean="0">
              <a:latin typeface="Arial"/>
              <a:cs typeface="Arial"/>
            </a:endParaRPr>
          </a:p>
          <a:p>
            <a:pPr marL="742950" lvl="1" indent="-334963">
              <a:buClr>
                <a:schemeClr val="accent1">
                  <a:lumMod val="75000"/>
                </a:schemeClr>
              </a:buClr>
              <a:buFont typeface="Arial" pitchFamily="34" charset="0"/>
              <a:buChar char="•"/>
              <a:defRPr/>
            </a:pPr>
            <a:endParaRPr lang="en-US" sz="2200" dirty="0">
              <a:latin typeface="Arial"/>
              <a:cs typeface="Arial"/>
            </a:endParaRPr>
          </a:p>
          <a:p>
            <a:pPr marL="809624" lvl="2" indent="0">
              <a:buClr>
                <a:srgbClr val="FFFF00"/>
              </a:buClr>
              <a:defRPr/>
            </a:pPr>
            <a:endParaRPr lang="en-US" sz="2200" dirty="0" smtClean="0"/>
          </a:p>
          <a:p>
            <a:pPr marL="1144587" lvl="2" indent="-334963">
              <a:buClr>
                <a:srgbClr val="FFFF00"/>
              </a:buClr>
              <a:buFont typeface="Arial" pitchFamily="34" charset="0"/>
              <a:buChar char="•"/>
              <a:defRPr/>
            </a:pPr>
            <a:endParaRPr lang="en-US" sz="2200" dirty="0" smtClean="0"/>
          </a:p>
          <a:p>
            <a:pPr marL="407987" lvl="1" indent="0">
              <a:buClr>
                <a:srgbClr val="FFFF00"/>
              </a:buClr>
              <a:defRPr/>
            </a:pPr>
            <a:endParaRPr lang="en-US" sz="22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scenario - bioinformatics</a:t>
            </a:r>
            <a:endParaRPr lang="en-US" dirty="0"/>
          </a:p>
        </p:txBody>
      </p:sp>
      <p:sp>
        <p:nvSpPr>
          <p:cNvPr id="3" name="Content Placeholder 2"/>
          <p:cNvSpPr>
            <a:spLocks noGrp="1"/>
          </p:cNvSpPr>
          <p:nvPr>
            <p:ph idx="1"/>
          </p:nvPr>
        </p:nvSpPr>
        <p:spPr/>
        <p:txBody>
          <a:bodyPr/>
          <a:lstStyle/>
          <a:p>
            <a:pPr marL="3175" indent="-3175"/>
            <a:r>
              <a:rPr lang="en-US" sz="2000" dirty="0">
                <a:effectLst/>
              </a:rPr>
              <a:t>Recent declines in honey bee populations have given rise to the syndrome named Colony Collapse Disorder (CCD). Several potential stressors have been identified. A team of research scientists, funded by the North American Honey Bee Council, decide to survey colonies from around North America for two of the notable stressors – Deformed Wing Virus (DWV), a virus that causes wing deformation, and </a:t>
            </a:r>
            <a:r>
              <a:rPr lang="en-US" sz="2000" i="1" dirty="0" err="1">
                <a:effectLst/>
              </a:rPr>
              <a:t>Varroa</a:t>
            </a:r>
            <a:r>
              <a:rPr lang="en-US" sz="2000" i="1" dirty="0">
                <a:effectLst/>
              </a:rPr>
              <a:t> destructor</a:t>
            </a:r>
            <a:r>
              <a:rPr lang="en-US" sz="2000" dirty="0">
                <a:effectLst/>
              </a:rPr>
              <a:t>, a parasitic mite that feeds on the bee</a:t>
            </a:r>
            <a:r>
              <a:rPr lang="en-US" sz="2000" dirty="0" smtClean="0">
                <a:effectLst/>
              </a:rPr>
              <a:t>.</a:t>
            </a:r>
          </a:p>
          <a:p>
            <a:pPr marL="3175" indent="-3175"/>
            <a:r>
              <a:rPr lang="en-US" sz="2000" dirty="0" smtClean="0">
                <a:effectLst/>
              </a:rPr>
              <a:t>It </a:t>
            </a:r>
            <a:r>
              <a:rPr lang="en-US" sz="2000" dirty="0">
                <a:effectLst/>
              </a:rPr>
              <a:t>has recently been reported that </a:t>
            </a:r>
            <a:r>
              <a:rPr lang="en-US" sz="2000" i="1" dirty="0" smtClean="0">
                <a:effectLst/>
              </a:rPr>
              <a:t>V. destructor </a:t>
            </a:r>
            <a:r>
              <a:rPr lang="en-US" sz="2000" dirty="0" smtClean="0">
                <a:effectLst/>
              </a:rPr>
              <a:t> transmits certain strains of DWV more effectively, and that long-term mite infection reduces virus diversity and leads to the prevalence of more pathogenic viruses. The scientists are interested in testing the relationship </a:t>
            </a:r>
            <a:r>
              <a:rPr lang="en-US" sz="2000" dirty="0">
                <a:effectLst/>
              </a:rPr>
              <a:t>between DWV strains and the</a:t>
            </a:r>
            <a:r>
              <a:rPr lang="en-US" sz="2000" i="1" dirty="0">
                <a:effectLst/>
              </a:rPr>
              <a:t> </a:t>
            </a:r>
            <a:r>
              <a:rPr lang="en-US" sz="2000" i="1" dirty="0" err="1">
                <a:effectLst/>
              </a:rPr>
              <a:t>Varroa</a:t>
            </a:r>
            <a:r>
              <a:rPr lang="en-US" sz="2000" i="1" dirty="0">
                <a:effectLst/>
              </a:rPr>
              <a:t> </a:t>
            </a:r>
            <a:r>
              <a:rPr lang="en-US" sz="2000" dirty="0" smtClean="0">
                <a:effectLst/>
              </a:rPr>
              <a:t>mite in North America. </a:t>
            </a:r>
            <a:endParaRPr lang="en-US" sz="2000" dirty="0">
              <a:effectLst/>
            </a:endParaRPr>
          </a:p>
          <a:p>
            <a:pPr marL="3175" indent="-3175"/>
            <a:endParaRPr lang="en-US" sz="2000" dirty="0"/>
          </a:p>
        </p:txBody>
      </p:sp>
    </p:spTree>
    <p:extLst>
      <p:ext uri="{BB962C8B-B14F-4D97-AF65-F5344CB8AC3E}">
        <p14:creationId xmlns="" xmlns:p14="http://schemas.microsoft.com/office/powerpoint/2010/main" val="36496200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scenario - bioinformatics</a:t>
            </a:r>
            <a:endParaRPr lang="en-US" dirty="0"/>
          </a:p>
        </p:txBody>
      </p:sp>
      <p:sp>
        <p:nvSpPr>
          <p:cNvPr id="3" name="Content Placeholder 2"/>
          <p:cNvSpPr>
            <a:spLocks noGrp="1"/>
          </p:cNvSpPr>
          <p:nvPr>
            <p:ph idx="1"/>
          </p:nvPr>
        </p:nvSpPr>
        <p:spPr>
          <a:xfrm>
            <a:off x="609600" y="1981200"/>
            <a:ext cx="8382000" cy="4110038"/>
          </a:xfrm>
        </p:spPr>
        <p:txBody>
          <a:bodyPr/>
          <a:lstStyle/>
          <a:p>
            <a:r>
              <a:rPr lang="en-US" sz="2800" dirty="0" smtClean="0">
                <a:effectLst/>
              </a:rPr>
              <a:t>Bees tested from:</a:t>
            </a:r>
          </a:p>
          <a:p>
            <a:pPr marL="342900" indent="-342900">
              <a:buClr>
                <a:schemeClr val="tx2"/>
              </a:buClr>
              <a:buFont typeface="Arial"/>
              <a:buChar char="•"/>
            </a:pPr>
            <a:r>
              <a:rPr lang="en-US" sz="2800" dirty="0" smtClean="0">
                <a:effectLst/>
              </a:rPr>
              <a:t>Central Ontario - </a:t>
            </a:r>
            <a:r>
              <a:rPr lang="en-US" sz="2800" dirty="0">
                <a:effectLst/>
              </a:rPr>
              <a:t>low mite </a:t>
            </a:r>
            <a:r>
              <a:rPr lang="en-US" sz="2800" dirty="0" smtClean="0">
                <a:effectLst/>
              </a:rPr>
              <a:t>levels</a:t>
            </a:r>
            <a:endParaRPr lang="en-US" sz="2800" dirty="0">
              <a:effectLst/>
            </a:endParaRPr>
          </a:p>
          <a:p>
            <a:pPr marL="342900" indent="-342900">
              <a:buClr>
                <a:schemeClr val="tx2"/>
              </a:buClr>
              <a:buFont typeface="Arial"/>
              <a:buChar char="•"/>
            </a:pPr>
            <a:r>
              <a:rPr lang="en-US" sz="2800" dirty="0" smtClean="0">
                <a:effectLst/>
              </a:rPr>
              <a:t>Northwestern Washington -  </a:t>
            </a:r>
            <a:r>
              <a:rPr lang="en-US" sz="2800" dirty="0">
                <a:effectLst/>
              </a:rPr>
              <a:t>low mite </a:t>
            </a:r>
            <a:r>
              <a:rPr lang="en-US" sz="2800" dirty="0" smtClean="0">
                <a:effectLst/>
              </a:rPr>
              <a:t>levels</a:t>
            </a:r>
            <a:endParaRPr lang="en-US" sz="2800" dirty="0">
              <a:effectLst/>
            </a:endParaRPr>
          </a:p>
          <a:p>
            <a:pPr marL="342900" indent="-342900">
              <a:buClr>
                <a:schemeClr val="tx2"/>
              </a:buClr>
              <a:buFont typeface="Arial"/>
              <a:buChar char="•"/>
            </a:pPr>
            <a:r>
              <a:rPr lang="en-US" sz="2800" dirty="0" smtClean="0">
                <a:effectLst/>
              </a:rPr>
              <a:t>Southeast Florida - high </a:t>
            </a:r>
            <a:r>
              <a:rPr lang="en-US" sz="2800" dirty="0">
                <a:effectLst/>
              </a:rPr>
              <a:t>mite levels </a:t>
            </a:r>
            <a:endParaRPr lang="en-US" sz="2800" dirty="0" smtClean="0">
              <a:effectLst/>
            </a:endParaRPr>
          </a:p>
          <a:p>
            <a:pPr marL="342900" indent="-342900">
              <a:buClr>
                <a:schemeClr val="tx2"/>
              </a:buClr>
              <a:buFont typeface="Arial"/>
              <a:buChar char="•"/>
            </a:pPr>
            <a:r>
              <a:rPr lang="en-US" sz="2800" dirty="0" smtClean="0">
                <a:effectLst/>
              </a:rPr>
              <a:t>Oahu</a:t>
            </a:r>
            <a:r>
              <a:rPr lang="en-US" sz="2800" dirty="0">
                <a:effectLst/>
              </a:rPr>
              <a:t>, </a:t>
            </a:r>
            <a:r>
              <a:rPr lang="en-US" sz="2800" dirty="0" smtClean="0">
                <a:effectLst/>
              </a:rPr>
              <a:t>Hawaii - high </a:t>
            </a:r>
            <a:r>
              <a:rPr lang="en-US" sz="2800" dirty="0">
                <a:effectLst/>
              </a:rPr>
              <a:t>mite </a:t>
            </a:r>
            <a:r>
              <a:rPr lang="en-US" sz="2800" dirty="0" smtClean="0">
                <a:effectLst/>
              </a:rPr>
              <a:t>levels</a:t>
            </a:r>
            <a:endParaRPr lang="en-US" sz="2800" dirty="0">
              <a:effectLst/>
            </a:endParaRPr>
          </a:p>
          <a:p>
            <a:pPr marL="342900" indent="-342900">
              <a:buClr>
                <a:schemeClr val="tx2"/>
              </a:buClr>
              <a:buFont typeface="Arial"/>
              <a:buChar char="•"/>
            </a:pPr>
            <a:r>
              <a:rPr lang="en-US" sz="2800" dirty="0" smtClean="0">
                <a:effectLst/>
              </a:rPr>
              <a:t>Northern Arizona -  </a:t>
            </a:r>
            <a:r>
              <a:rPr lang="en-US" sz="2800" dirty="0">
                <a:effectLst/>
              </a:rPr>
              <a:t>moderate mite </a:t>
            </a:r>
            <a:r>
              <a:rPr lang="en-US" sz="2800" dirty="0" smtClean="0">
                <a:effectLst/>
              </a:rPr>
              <a:t>levels</a:t>
            </a:r>
            <a:endParaRPr lang="en-US" sz="2800" dirty="0">
              <a:effectLst/>
            </a:endParaRPr>
          </a:p>
          <a:p>
            <a:pPr marL="342900" indent="-342900">
              <a:buClr>
                <a:schemeClr val="tx2"/>
              </a:buClr>
              <a:buFont typeface="Arial"/>
              <a:buChar char="•"/>
            </a:pPr>
            <a:r>
              <a:rPr lang="en-US" sz="2800" dirty="0" smtClean="0">
                <a:effectLst/>
              </a:rPr>
              <a:t>Southern </a:t>
            </a:r>
            <a:r>
              <a:rPr lang="en-US" sz="2800" dirty="0">
                <a:effectLst/>
              </a:rPr>
              <a:t>British </a:t>
            </a:r>
            <a:r>
              <a:rPr lang="en-US" sz="2800" dirty="0" smtClean="0">
                <a:effectLst/>
              </a:rPr>
              <a:t>Columbia - moderate </a:t>
            </a:r>
            <a:r>
              <a:rPr lang="en-US" sz="2800" dirty="0">
                <a:effectLst/>
              </a:rPr>
              <a:t>mite </a:t>
            </a:r>
            <a:r>
              <a:rPr lang="en-US" sz="2800" dirty="0" smtClean="0">
                <a:effectLst/>
              </a:rPr>
              <a:t>levels</a:t>
            </a:r>
            <a:endParaRPr lang="en-US" sz="2800" dirty="0">
              <a:effectLst/>
            </a:endParaRPr>
          </a:p>
        </p:txBody>
      </p:sp>
    </p:spTree>
    <p:extLst>
      <p:ext uri="{BB962C8B-B14F-4D97-AF65-F5344CB8AC3E}">
        <p14:creationId xmlns="" xmlns:p14="http://schemas.microsoft.com/office/powerpoint/2010/main" val="137292721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DNA sequence analysis</a:t>
            </a:r>
            <a:endParaRPr lang="en-US" dirty="0"/>
          </a:p>
        </p:txBody>
      </p:sp>
      <p:pic>
        <p:nvPicPr>
          <p:cNvPr id="4" name="Content Placeholder 3"/>
          <p:cNvPicPr>
            <a:picLocks noGrp="1"/>
          </p:cNvPicPr>
          <p:nvPr>
            <p:ph idx="1"/>
          </p:nvPr>
        </p:nvPicPr>
        <p:blipFill rotWithShape="1">
          <a:blip r:embed="rId2" cstate="print"/>
          <a:srcRect t="-1897" r="-1638" b="8470"/>
          <a:stretch/>
        </p:blipFill>
        <p:spPr bwMode="auto">
          <a:xfrm>
            <a:off x="1828800" y="1638788"/>
            <a:ext cx="5638800" cy="5146838"/>
          </a:xfrm>
          <a:prstGeom prst="rect">
            <a:avLst/>
          </a:prstGeom>
          <a:solidFill>
            <a:schemeClr val="bg1"/>
          </a:solidFill>
          <a:ln w="9525">
            <a:noFill/>
            <a:miter lim="800000"/>
            <a:headEnd/>
            <a:tailEnd/>
          </a:ln>
        </p:spPr>
      </p:pic>
    </p:spTree>
    <p:extLst>
      <p:ext uri="{BB962C8B-B14F-4D97-AF65-F5344CB8AC3E}">
        <p14:creationId xmlns="" xmlns:p14="http://schemas.microsoft.com/office/powerpoint/2010/main" val="37770649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Authentic research for first-year students: HHMI SEA-PHAGES Project</a:t>
            </a:r>
            <a:endParaRPr lang="en-US" sz="3200" dirty="0"/>
          </a:p>
        </p:txBody>
      </p:sp>
      <p:sp>
        <p:nvSpPr>
          <p:cNvPr id="3" name="Content Placeholder 2"/>
          <p:cNvSpPr>
            <a:spLocks noGrp="1"/>
          </p:cNvSpPr>
          <p:nvPr>
            <p:ph idx="1"/>
          </p:nvPr>
        </p:nvSpPr>
        <p:spPr/>
        <p:txBody>
          <a:bodyPr/>
          <a:lstStyle/>
          <a:p>
            <a:pPr>
              <a:buClr>
                <a:srgbClr val="FFFF00"/>
              </a:buClr>
            </a:pPr>
            <a:r>
              <a:rPr lang="en-US" sz="2400" dirty="0" smtClean="0">
                <a:effectLst/>
              </a:rPr>
              <a:t>Fall semester</a:t>
            </a:r>
          </a:p>
          <a:p>
            <a:pPr marL="800100" lvl="1" indent="-342900">
              <a:buClr>
                <a:schemeClr val="tx2"/>
              </a:buClr>
              <a:buFont typeface="Arial"/>
              <a:buChar char="•"/>
            </a:pPr>
            <a:r>
              <a:rPr lang="en-US" sz="2400" dirty="0" smtClean="0">
                <a:effectLst/>
              </a:rPr>
              <a:t>Isolate </a:t>
            </a:r>
            <a:r>
              <a:rPr lang="en-US" sz="2400" dirty="0" err="1" smtClean="0">
                <a:effectLst/>
              </a:rPr>
              <a:t>mycobacteriophages</a:t>
            </a:r>
            <a:r>
              <a:rPr lang="en-US" sz="2400" dirty="0" smtClean="0">
                <a:effectLst/>
              </a:rPr>
              <a:t> from soil</a:t>
            </a:r>
          </a:p>
          <a:p>
            <a:pPr marL="800100" lvl="1" indent="-342900">
              <a:buClr>
                <a:schemeClr val="tx2"/>
              </a:buClr>
              <a:buFont typeface="Arial"/>
              <a:buChar char="•"/>
            </a:pPr>
            <a:r>
              <a:rPr lang="en-US" sz="2400" dirty="0" smtClean="0">
                <a:effectLst/>
              </a:rPr>
              <a:t>Isolate phage DNA and analyze by restriction enzyme digestion</a:t>
            </a:r>
          </a:p>
          <a:p>
            <a:pPr marL="800100" lvl="1" indent="-342900">
              <a:buClr>
                <a:schemeClr val="tx2"/>
              </a:buClr>
              <a:buFont typeface="Arial"/>
              <a:buChar char="•"/>
            </a:pPr>
            <a:r>
              <a:rPr lang="en-US" sz="2400" dirty="0" smtClean="0">
                <a:effectLst/>
              </a:rPr>
              <a:t>Select one phage to send for sequencing</a:t>
            </a:r>
          </a:p>
          <a:p>
            <a:pPr lvl="1">
              <a:buClr>
                <a:schemeClr val="tx2"/>
              </a:buClr>
              <a:buFont typeface="Arial"/>
              <a:buChar char="•"/>
            </a:pPr>
            <a:endParaRPr lang="en-US" sz="800" dirty="0" smtClean="0">
              <a:effectLst/>
            </a:endParaRPr>
          </a:p>
          <a:p>
            <a:pPr marL="341313" lvl="1" indent="-341313">
              <a:spcBef>
                <a:spcPts val="800"/>
              </a:spcBef>
              <a:buClr>
                <a:srgbClr val="FFFF00"/>
              </a:buClr>
            </a:pPr>
            <a:r>
              <a:rPr lang="en-US" sz="2400" dirty="0"/>
              <a:t>Spring semester – phage genomics  (</a:t>
            </a:r>
            <a:r>
              <a:rPr lang="en-US" sz="2400" dirty="0">
                <a:hlinkClick r:id="rId2"/>
              </a:rPr>
              <a:t>www.phagesdb.org</a:t>
            </a:r>
            <a:r>
              <a:rPr lang="en-US" sz="2400" dirty="0"/>
              <a:t>)</a:t>
            </a:r>
          </a:p>
          <a:p>
            <a:pPr marL="800100" lvl="1" indent="-342900">
              <a:buClr>
                <a:schemeClr val="tx2"/>
              </a:buClr>
              <a:buFont typeface="Arial"/>
              <a:buChar char="•"/>
            </a:pPr>
            <a:r>
              <a:rPr lang="en-US" sz="2400" dirty="0" smtClean="0"/>
              <a:t>Annotate </a:t>
            </a:r>
            <a:r>
              <a:rPr lang="en-US" sz="2400" dirty="0"/>
              <a:t>genes</a:t>
            </a:r>
          </a:p>
          <a:p>
            <a:pPr marL="800100" lvl="1" indent="-342900">
              <a:buClr>
                <a:schemeClr val="tx2"/>
              </a:buClr>
              <a:buFont typeface="Arial"/>
              <a:buChar char="•"/>
            </a:pPr>
            <a:r>
              <a:rPr lang="en-US" sz="2400" dirty="0"/>
              <a:t>Comparative genomics</a:t>
            </a:r>
          </a:p>
          <a:p>
            <a:pPr marL="800100" lvl="1" indent="-342900">
              <a:buClr>
                <a:schemeClr val="tx2"/>
              </a:buClr>
              <a:buFont typeface="Arial"/>
              <a:buChar char="•"/>
            </a:pPr>
            <a:r>
              <a:rPr lang="en-US" sz="2400" dirty="0"/>
              <a:t>Research projects on phage biology</a:t>
            </a:r>
          </a:p>
          <a:p>
            <a:pPr lvl="1">
              <a:buClr>
                <a:srgbClr val="C00000"/>
              </a:buClr>
              <a:buFont typeface="Wingdings" pitchFamily="2" charset="2"/>
              <a:buChar char="ü"/>
            </a:pPr>
            <a:endParaRPr lang="en-US" sz="2400" dirty="0" smtClean="0">
              <a:effectLst/>
            </a:endParaRPr>
          </a:p>
          <a:p>
            <a:pPr lvl="1">
              <a:buClr>
                <a:srgbClr val="FFFF00"/>
              </a:buClr>
            </a:pPr>
            <a:endParaRPr lang="en-US" sz="2400" dirty="0" smtClean="0">
              <a:effectLst/>
            </a:endParaRPr>
          </a:p>
          <a:p>
            <a:pPr lvl="1">
              <a:buClr>
                <a:srgbClr val="FFFF00"/>
              </a:buClr>
              <a:buFont typeface="Arial" pitchFamily="34" charset="0"/>
              <a:buChar char="•"/>
            </a:pPr>
            <a:endParaRPr lang="en-US" dirty="0" smtClean="0"/>
          </a:p>
          <a:p>
            <a:pPr lvl="1">
              <a:buClr>
                <a:srgbClr val="FFFF00"/>
              </a:buClr>
              <a:buFont typeface="Arial" pitchFamily="34" charset="0"/>
              <a:buChar char="•"/>
            </a:pPr>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rotWithShape="1">
          <a:blip r:embed="rId2" cstate="print">
            <a:extLst>
              <a:ext uri="{28A0092B-C50C-407E-A947-70E740481C1C}">
                <a14:useLocalDpi xmlns="" xmlns:a14="http://schemas.microsoft.com/office/drawing/2010/main" val="0"/>
              </a:ext>
            </a:extLst>
          </a:blip>
          <a:srcRect t="10708"/>
          <a:stretch/>
        </p:blipFill>
        <p:spPr bwMode="auto">
          <a:xfrm>
            <a:off x="0" y="1524000"/>
            <a:ext cx="8847598" cy="361953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533400" y="838200"/>
            <a:ext cx="8229600" cy="461665"/>
          </a:xfrm>
          <a:prstGeom prst="rect">
            <a:avLst/>
          </a:prstGeom>
          <a:noFill/>
        </p:spPr>
        <p:txBody>
          <a:bodyPr wrap="square" rtlCol="0">
            <a:spAutoFit/>
          </a:bodyPr>
          <a:lstStyle/>
          <a:p>
            <a:r>
              <a:rPr lang="en-US" dirty="0" smtClean="0">
                <a:solidFill>
                  <a:schemeClr val="tx1"/>
                </a:solidFill>
                <a:latin typeface="+mj-lt"/>
              </a:rPr>
              <a:t>Abrogate lab gel            Abrogate virtual gel       Bxb1 virtual gel</a:t>
            </a:r>
            <a:endParaRPr lang="en-US" dirty="0">
              <a:solidFill>
                <a:schemeClr val="tx1"/>
              </a:solidFill>
              <a:latin typeface="+mj-lt"/>
            </a:endParaRPr>
          </a:p>
        </p:txBody>
      </p:sp>
      <p:sp>
        <p:nvSpPr>
          <p:cNvPr id="5" name="TextBox 4"/>
          <p:cNvSpPr txBox="1"/>
          <p:nvPr/>
        </p:nvSpPr>
        <p:spPr>
          <a:xfrm>
            <a:off x="304800" y="5786735"/>
            <a:ext cx="8610600" cy="461665"/>
          </a:xfrm>
          <a:prstGeom prst="rect">
            <a:avLst/>
          </a:prstGeom>
          <a:noFill/>
        </p:spPr>
        <p:txBody>
          <a:bodyPr wrap="square" rtlCol="0">
            <a:spAutoFit/>
          </a:bodyPr>
          <a:lstStyle/>
          <a:p>
            <a:r>
              <a:rPr lang="en-US" dirty="0" smtClean="0">
                <a:solidFill>
                  <a:schemeClr val="tx1"/>
                </a:solidFill>
                <a:latin typeface="+mj-lt"/>
              </a:rPr>
              <a:t>L=1 kb ladder; U=undigested; B=</a:t>
            </a:r>
            <a:r>
              <a:rPr lang="en-US" dirty="0" err="1" smtClean="0">
                <a:solidFill>
                  <a:schemeClr val="tx1"/>
                </a:solidFill>
                <a:latin typeface="+mj-lt"/>
              </a:rPr>
              <a:t>BamHI</a:t>
            </a:r>
            <a:r>
              <a:rPr lang="en-US" dirty="0" smtClean="0">
                <a:solidFill>
                  <a:schemeClr val="tx1"/>
                </a:solidFill>
                <a:latin typeface="+mj-lt"/>
              </a:rPr>
              <a:t>; C=</a:t>
            </a:r>
            <a:r>
              <a:rPr lang="en-US" dirty="0" err="1" smtClean="0">
                <a:solidFill>
                  <a:schemeClr val="tx1"/>
                </a:solidFill>
                <a:latin typeface="+mj-lt"/>
              </a:rPr>
              <a:t>ClaI</a:t>
            </a:r>
            <a:r>
              <a:rPr lang="en-US" dirty="0" smtClean="0">
                <a:solidFill>
                  <a:schemeClr val="tx1"/>
                </a:solidFill>
                <a:latin typeface="+mj-lt"/>
              </a:rPr>
              <a:t>;  E=</a:t>
            </a:r>
            <a:r>
              <a:rPr lang="en-US" dirty="0" err="1" smtClean="0">
                <a:solidFill>
                  <a:schemeClr val="tx1"/>
                </a:solidFill>
                <a:latin typeface="+mj-lt"/>
              </a:rPr>
              <a:t>EcoRI</a:t>
            </a:r>
            <a:r>
              <a:rPr lang="en-US" dirty="0" smtClean="0">
                <a:solidFill>
                  <a:schemeClr val="tx1"/>
                </a:solidFill>
                <a:latin typeface="+mj-lt"/>
              </a:rPr>
              <a:t>  H=</a:t>
            </a:r>
            <a:r>
              <a:rPr lang="en-US" dirty="0" err="1" smtClean="0">
                <a:solidFill>
                  <a:schemeClr val="tx1"/>
                </a:solidFill>
                <a:latin typeface="+mj-lt"/>
              </a:rPr>
              <a:t>HindIII</a:t>
            </a:r>
            <a:endParaRPr lang="en-US" dirty="0">
              <a:solidFill>
                <a:schemeClr val="tx1"/>
              </a:solidFill>
              <a:latin typeface="+mj-lt"/>
            </a:endParaRPr>
          </a:p>
        </p:txBody>
      </p:sp>
    </p:spTree>
    <p:extLst>
      <p:ext uri="{BB962C8B-B14F-4D97-AF65-F5344CB8AC3E}">
        <p14:creationId xmlns="" xmlns:p14="http://schemas.microsoft.com/office/powerpoint/2010/main" val="259773226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2" name="Group 11"/>
          <p:cNvGrpSpPr/>
          <p:nvPr/>
        </p:nvGrpSpPr>
        <p:grpSpPr>
          <a:xfrm>
            <a:off x="304800" y="609600"/>
            <a:ext cx="1219200" cy="2328153"/>
            <a:chOff x="685800" y="533400"/>
            <a:chExt cx="1219200" cy="2328153"/>
          </a:xfrm>
        </p:grpSpPr>
        <p:pic>
          <p:nvPicPr>
            <p:cNvPr id="4" name="Picture 3" descr="Sandra Pumper- Apr 22, 2013 241 PM - Perseus.jpg"/>
            <p:cNvPicPr>
              <a:picLocks noChangeAspect="1"/>
            </p:cNvPicPr>
            <p:nvPr/>
          </p:nvPicPr>
          <p:blipFill>
            <a:blip r:embed="rId2" cstate="print"/>
            <a:srcRect l="7041" r="37112" b="42683"/>
            <a:stretch>
              <a:fillRect/>
            </a:stretch>
          </p:blipFill>
          <p:spPr>
            <a:xfrm rot="5400000">
              <a:off x="283723" y="1240277"/>
              <a:ext cx="2023353" cy="1219200"/>
            </a:xfrm>
            <a:prstGeom prst="rect">
              <a:avLst/>
            </a:prstGeom>
          </p:spPr>
        </p:pic>
        <p:sp>
          <p:nvSpPr>
            <p:cNvPr id="5" name="TextBox 4"/>
            <p:cNvSpPr txBox="1"/>
            <p:nvPr/>
          </p:nvSpPr>
          <p:spPr>
            <a:xfrm>
              <a:off x="762000" y="533400"/>
              <a:ext cx="1010313" cy="307777"/>
            </a:xfrm>
            <a:prstGeom prst="rect">
              <a:avLst/>
            </a:prstGeom>
            <a:noFill/>
          </p:spPr>
          <p:txBody>
            <a:bodyPr wrap="none" rtlCol="0">
              <a:spAutoFit/>
            </a:bodyPr>
            <a:lstStyle/>
            <a:p>
              <a:r>
                <a:rPr lang="en-US" sz="1400" dirty="0" smtClean="0">
                  <a:solidFill>
                    <a:schemeClr val="tx1"/>
                  </a:solidFill>
                </a:rPr>
                <a:t>A1 </a:t>
              </a:r>
              <a:r>
                <a:rPr lang="en-US" sz="1400" dirty="0" err="1" smtClean="0">
                  <a:solidFill>
                    <a:schemeClr val="tx1"/>
                  </a:solidFill>
                </a:rPr>
                <a:t>Perseus</a:t>
              </a:r>
              <a:endParaRPr lang="en-US" sz="1400" dirty="0">
                <a:solidFill>
                  <a:schemeClr val="tx1"/>
                </a:solidFill>
              </a:endParaRPr>
            </a:p>
          </p:txBody>
        </p:sp>
      </p:grpSp>
      <p:grpSp>
        <p:nvGrpSpPr>
          <p:cNvPr id="33" name="Group 32"/>
          <p:cNvGrpSpPr/>
          <p:nvPr/>
        </p:nvGrpSpPr>
        <p:grpSpPr>
          <a:xfrm>
            <a:off x="4048125" y="638175"/>
            <a:ext cx="1219200" cy="2309105"/>
            <a:chOff x="4124325" y="333375"/>
            <a:chExt cx="1219200" cy="2309105"/>
          </a:xfrm>
        </p:grpSpPr>
        <p:sp>
          <p:nvSpPr>
            <p:cNvPr id="9" name="TextBox 8"/>
            <p:cNvSpPr txBox="1"/>
            <p:nvPr/>
          </p:nvSpPr>
          <p:spPr>
            <a:xfrm>
              <a:off x="4229100" y="333375"/>
              <a:ext cx="1043713" cy="307777"/>
            </a:xfrm>
            <a:prstGeom prst="rect">
              <a:avLst/>
            </a:prstGeom>
            <a:noFill/>
          </p:spPr>
          <p:txBody>
            <a:bodyPr wrap="none" rtlCol="0">
              <a:spAutoFit/>
            </a:bodyPr>
            <a:lstStyle/>
            <a:p>
              <a:r>
                <a:rPr lang="en-US" sz="1400" dirty="0" smtClean="0">
                  <a:solidFill>
                    <a:schemeClr val="tx1"/>
                  </a:solidFill>
                </a:rPr>
                <a:t>A3 JHC117</a:t>
              </a:r>
              <a:endParaRPr lang="en-US" sz="1400" dirty="0">
                <a:solidFill>
                  <a:schemeClr val="tx1"/>
                </a:solidFill>
              </a:endParaRPr>
            </a:p>
          </p:txBody>
        </p:sp>
        <p:pic>
          <p:nvPicPr>
            <p:cNvPr id="14" name="Picture 13" descr="Erin Sorge- Apr 22, 2013 241 PM - JHC117.jpg"/>
            <p:cNvPicPr>
              <a:picLocks noChangeAspect="1"/>
            </p:cNvPicPr>
            <p:nvPr/>
          </p:nvPicPr>
          <p:blipFill>
            <a:blip r:embed="rId3" cstate="print"/>
            <a:srcRect l="7041" r="37112" b="42683"/>
            <a:stretch>
              <a:fillRect/>
            </a:stretch>
          </p:blipFill>
          <p:spPr>
            <a:xfrm rot="5400000">
              <a:off x="3722248" y="1021203"/>
              <a:ext cx="2023354" cy="1219200"/>
            </a:xfrm>
            <a:prstGeom prst="rect">
              <a:avLst/>
            </a:prstGeom>
          </p:spPr>
        </p:pic>
      </p:grpSp>
      <p:grpSp>
        <p:nvGrpSpPr>
          <p:cNvPr id="34" name="Group 33"/>
          <p:cNvGrpSpPr/>
          <p:nvPr/>
        </p:nvGrpSpPr>
        <p:grpSpPr>
          <a:xfrm>
            <a:off x="2819400" y="609600"/>
            <a:ext cx="1159955" cy="2324100"/>
            <a:chOff x="2895600" y="304800"/>
            <a:chExt cx="1159955" cy="2324100"/>
          </a:xfrm>
        </p:grpSpPr>
        <p:sp>
          <p:nvSpPr>
            <p:cNvPr id="8" name="TextBox 7"/>
            <p:cNvSpPr txBox="1"/>
            <p:nvPr/>
          </p:nvSpPr>
          <p:spPr>
            <a:xfrm>
              <a:off x="2895600" y="304800"/>
              <a:ext cx="1159955" cy="307777"/>
            </a:xfrm>
            <a:prstGeom prst="rect">
              <a:avLst/>
            </a:prstGeom>
            <a:noFill/>
          </p:spPr>
          <p:txBody>
            <a:bodyPr wrap="none" rtlCol="0">
              <a:spAutoFit/>
            </a:bodyPr>
            <a:lstStyle/>
            <a:p>
              <a:r>
                <a:rPr lang="en-US" sz="1400" dirty="0" smtClean="0">
                  <a:solidFill>
                    <a:schemeClr val="tx1"/>
                  </a:solidFill>
                </a:rPr>
                <a:t>A2 </a:t>
              </a:r>
              <a:r>
                <a:rPr lang="en-US" sz="1400" dirty="0" err="1" smtClean="0">
                  <a:solidFill>
                    <a:schemeClr val="tx1"/>
                  </a:solidFill>
                </a:rPr>
                <a:t>SemperFi</a:t>
              </a:r>
              <a:endParaRPr lang="en-US" sz="1400" dirty="0">
                <a:solidFill>
                  <a:schemeClr val="tx1"/>
                </a:solidFill>
              </a:endParaRPr>
            </a:p>
          </p:txBody>
        </p:sp>
        <p:pic>
          <p:nvPicPr>
            <p:cNvPr id="23" name="Picture 22" descr="Marie-Morella Kponou- Apr 22, 2013 243 PM - photo1_SemperFi_April 22.jpg"/>
            <p:cNvPicPr>
              <a:picLocks noChangeAspect="1"/>
            </p:cNvPicPr>
            <p:nvPr/>
          </p:nvPicPr>
          <p:blipFill>
            <a:blip r:embed="rId4" cstate="print"/>
            <a:srcRect l="7160" r="32697" b="41463"/>
            <a:stretch>
              <a:fillRect/>
            </a:stretch>
          </p:blipFill>
          <p:spPr>
            <a:xfrm rot="5400000">
              <a:off x="2462893" y="1042307"/>
              <a:ext cx="2019300" cy="1153886"/>
            </a:xfrm>
            <a:prstGeom prst="rect">
              <a:avLst/>
            </a:prstGeom>
          </p:spPr>
        </p:pic>
      </p:grpSp>
      <p:grpSp>
        <p:nvGrpSpPr>
          <p:cNvPr id="30" name="Group 29"/>
          <p:cNvGrpSpPr/>
          <p:nvPr/>
        </p:nvGrpSpPr>
        <p:grpSpPr>
          <a:xfrm>
            <a:off x="1600200" y="609600"/>
            <a:ext cx="1123950" cy="2323323"/>
            <a:chOff x="1828800" y="381000"/>
            <a:chExt cx="1123950" cy="2323323"/>
          </a:xfrm>
        </p:grpSpPr>
        <p:sp>
          <p:nvSpPr>
            <p:cNvPr id="7" name="TextBox 6"/>
            <p:cNvSpPr txBox="1"/>
            <p:nvPr/>
          </p:nvSpPr>
          <p:spPr>
            <a:xfrm>
              <a:off x="1828800" y="381000"/>
              <a:ext cx="1120820" cy="307777"/>
            </a:xfrm>
            <a:prstGeom prst="rect">
              <a:avLst/>
            </a:prstGeom>
            <a:noFill/>
          </p:spPr>
          <p:txBody>
            <a:bodyPr wrap="none" rtlCol="0">
              <a:spAutoFit/>
            </a:bodyPr>
            <a:lstStyle/>
            <a:p>
              <a:r>
                <a:rPr lang="en-US" sz="1400" dirty="0" smtClean="0">
                  <a:solidFill>
                    <a:schemeClr val="tx1"/>
                  </a:solidFill>
                </a:rPr>
                <a:t>A1 Abrogate</a:t>
              </a:r>
              <a:endParaRPr lang="en-US" sz="1400" dirty="0">
                <a:solidFill>
                  <a:schemeClr val="tx1"/>
                </a:solidFill>
              </a:endParaRPr>
            </a:p>
          </p:txBody>
        </p:sp>
        <p:pic>
          <p:nvPicPr>
            <p:cNvPr id="29" name="Picture 28" descr="abrogate.jpg"/>
            <p:cNvPicPr>
              <a:picLocks noChangeAspect="1"/>
            </p:cNvPicPr>
            <p:nvPr/>
          </p:nvPicPr>
          <p:blipFill>
            <a:blip r:embed="rId5" cstate="print"/>
            <a:srcRect l="7041" r="29952" b="40244"/>
            <a:stretch>
              <a:fillRect/>
            </a:stretch>
          </p:blipFill>
          <p:spPr>
            <a:xfrm rot="5400000">
              <a:off x="1381513" y="1133087"/>
              <a:ext cx="2018523" cy="1123950"/>
            </a:xfrm>
            <a:prstGeom prst="rect">
              <a:avLst/>
            </a:prstGeom>
          </p:spPr>
        </p:pic>
      </p:grpSp>
      <p:grpSp>
        <p:nvGrpSpPr>
          <p:cNvPr id="48" name="Group 47"/>
          <p:cNvGrpSpPr/>
          <p:nvPr/>
        </p:nvGrpSpPr>
        <p:grpSpPr>
          <a:xfrm>
            <a:off x="4029075" y="3429000"/>
            <a:ext cx="1266825" cy="2476500"/>
            <a:chOff x="4191000" y="3429000"/>
            <a:chExt cx="1266825" cy="2476500"/>
          </a:xfrm>
        </p:grpSpPr>
        <p:sp>
          <p:nvSpPr>
            <p:cNvPr id="18" name="TextBox 17"/>
            <p:cNvSpPr txBox="1"/>
            <p:nvPr/>
          </p:nvSpPr>
          <p:spPr>
            <a:xfrm>
              <a:off x="4419600" y="3429000"/>
              <a:ext cx="850851" cy="307777"/>
            </a:xfrm>
            <a:prstGeom prst="rect">
              <a:avLst/>
            </a:prstGeom>
            <a:noFill/>
          </p:spPr>
          <p:txBody>
            <a:bodyPr wrap="none" rtlCol="0">
              <a:spAutoFit/>
            </a:bodyPr>
            <a:lstStyle/>
            <a:p>
              <a:r>
                <a:rPr lang="en-US" sz="1400" dirty="0" smtClean="0">
                  <a:solidFill>
                    <a:schemeClr val="tx1"/>
                  </a:solidFill>
                </a:rPr>
                <a:t>A8 </a:t>
              </a:r>
              <a:r>
                <a:rPr lang="en-US" sz="1400" dirty="0" err="1" smtClean="0">
                  <a:solidFill>
                    <a:schemeClr val="tx1"/>
                  </a:solidFill>
                </a:rPr>
                <a:t>Astro</a:t>
              </a:r>
              <a:endParaRPr lang="en-US" sz="1400" dirty="0">
                <a:solidFill>
                  <a:schemeClr val="tx1"/>
                </a:solidFill>
              </a:endParaRPr>
            </a:p>
          </p:txBody>
        </p:sp>
        <p:pic>
          <p:nvPicPr>
            <p:cNvPr id="31" name="Picture 30" descr="Astro.jpg"/>
            <p:cNvPicPr>
              <a:picLocks noChangeAspect="1"/>
            </p:cNvPicPr>
            <p:nvPr/>
          </p:nvPicPr>
          <p:blipFill>
            <a:blip r:embed="rId6" cstate="print"/>
            <a:srcRect l="7041" r="32816" b="40244"/>
            <a:stretch>
              <a:fillRect/>
            </a:stretch>
          </p:blipFill>
          <p:spPr>
            <a:xfrm rot="5400000">
              <a:off x="3738563" y="4186237"/>
              <a:ext cx="2171700" cy="1266825"/>
            </a:xfrm>
            <a:prstGeom prst="rect">
              <a:avLst/>
            </a:prstGeom>
          </p:spPr>
        </p:pic>
      </p:grpSp>
      <p:grpSp>
        <p:nvGrpSpPr>
          <p:cNvPr id="32" name="Group 31"/>
          <p:cNvGrpSpPr/>
          <p:nvPr/>
        </p:nvGrpSpPr>
        <p:grpSpPr>
          <a:xfrm>
            <a:off x="5410200" y="628650"/>
            <a:ext cx="1165146" cy="2328559"/>
            <a:chOff x="5486400" y="323850"/>
            <a:chExt cx="1165146" cy="2328559"/>
          </a:xfrm>
        </p:grpSpPr>
        <p:sp>
          <p:nvSpPr>
            <p:cNvPr id="10" name="TextBox 9"/>
            <p:cNvSpPr txBox="1"/>
            <p:nvPr/>
          </p:nvSpPr>
          <p:spPr>
            <a:xfrm>
              <a:off x="5543550" y="323850"/>
              <a:ext cx="1107996" cy="523220"/>
            </a:xfrm>
            <a:prstGeom prst="rect">
              <a:avLst/>
            </a:prstGeom>
            <a:noFill/>
          </p:spPr>
          <p:txBody>
            <a:bodyPr wrap="none" rtlCol="0">
              <a:spAutoFit/>
            </a:bodyPr>
            <a:lstStyle/>
            <a:p>
              <a:r>
                <a:rPr lang="en-US" sz="1400" dirty="0" smtClean="0">
                  <a:solidFill>
                    <a:schemeClr val="tx1"/>
                  </a:solidFill>
                </a:rPr>
                <a:t>A3 </a:t>
              </a:r>
              <a:r>
                <a:rPr lang="en-US" sz="1400" dirty="0" err="1" smtClean="0">
                  <a:solidFill>
                    <a:schemeClr val="tx1"/>
                  </a:solidFill>
                </a:rPr>
                <a:t>Rockstar</a:t>
              </a:r>
              <a:endParaRPr lang="en-US" sz="1400" dirty="0" smtClean="0">
                <a:solidFill>
                  <a:schemeClr val="tx1"/>
                </a:solidFill>
              </a:endParaRPr>
            </a:p>
            <a:p>
              <a:endParaRPr lang="en-US" sz="1400" dirty="0">
                <a:solidFill>
                  <a:schemeClr val="tx1"/>
                </a:solidFill>
              </a:endParaRPr>
            </a:p>
          </p:txBody>
        </p:sp>
        <p:pic>
          <p:nvPicPr>
            <p:cNvPr id="25" name="Picture 24" descr="rockstar.jpg"/>
            <p:cNvPicPr>
              <a:picLocks noChangeAspect="1"/>
            </p:cNvPicPr>
            <p:nvPr/>
          </p:nvPicPr>
          <p:blipFill>
            <a:blip r:embed="rId7" cstate="print"/>
            <a:srcRect l="7041" r="32816" b="42683"/>
            <a:stretch>
              <a:fillRect/>
            </a:stretch>
          </p:blipFill>
          <p:spPr>
            <a:xfrm rot="5400000">
              <a:off x="5036496" y="1059505"/>
              <a:ext cx="2042808" cy="1143000"/>
            </a:xfrm>
            <a:prstGeom prst="rect">
              <a:avLst/>
            </a:prstGeom>
          </p:spPr>
        </p:pic>
      </p:grpSp>
      <p:grpSp>
        <p:nvGrpSpPr>
          <p:cNvPr id="35" name="Group 34"/>
          <p:cNvGrpSpPr/>
          <p:nvPr/>
        </p:nvGrpSpPr>
        <p:grpSpPr>
          <a:xfrm>
            <a:off x="6629400" y="638175"/>
            <a:ext cx="1143000" cy="2319035"/>
            <a:chOff x="6705600" y="333375"/>
            <a:chExt cx="1143000" cy="2319035"/>
          </a:xfrm>
        </p:grpSpPr>
        <p:sp>
          <p:nvSpPr>
            <p:cNvPr id="11" name="TextBox 10"/>
            <p:cNvSpPr txBox="1"/>
            <p:nvPr/>
          </p:nvSpPr>
          <p:spPr>
            <a:xfrm>
              <a:off x="6734175" y="333375"/>
              <a:ext cx="1095172" cy="307777"/>
            </a:xfrm>
            <a:prstGeom prst="rect">
              <a:avLst/>
            </a:prstGeom>
            <a:noFill/>
          </p:spPr>
          <p:txBody>
            <a:bodyPr wrap="none" rtlCol="0">
              <a:spAutoFit/>
            </a:bodyPr>
            <a:lstStyle/>
            <a:p>
              <a:r>
                <a:rPr lang="en-US" sz="1400" dirty="0" smtClean="0">
                  <a:solidFill>
                    <a:schemeClr val="tx1"/>
                  </a:solidFill>
                </a:rPr>
                <a:t>A4  </a:t>
              </a:r>
              <a:r>
                <a:rPr lang="en-US" sz="1400" dirty="0" err="1" smtClean="0">
                  <a:solidFill>
                    <a:schemeClr val="tx1"/>
                  </a:solidFill>
                </a:rPr>
                <a:t>MeeZee</a:t>
              </a:r>
              <a:endParaRPr lang="en-US" sz="1400" dirty="0">
                <a:solidFill>
                  <a:schemeClr val="tx1"/>
                </a:solidFill>
              </a:endParaRPr>
            </a:p>
          </p:txBody>
        </p:sp>
        <p:pic>
          <p:nvPicPr>
            <p:cNvPr id="28" name="Picture 27" descr="MeeZee.jpg"/>
            <p:cNvPicPr>
              <a:picLocks noChangeAspect="1"/>
            </p:cNvPicPr>
            <p:nvPr/>
          </p:nvPicPr>
          <p:blipFill>
            <a:blip r:embed="rId8" cstate="print"/>
            <a:srcRect l="7041" r="32816" b="42683"/>
            <a:stretch>
              <a:fillRect/>
            </a:stretch>
          </p:blipFill>
          <p:spPr>
            <a:xfrm rot="5400000">
              <a:off x="6255695" y="1059505"/>
              <a:ext cx="2042810" cy="1143000"/>
            </a:xfrm>
            <a:prstGeom prst="rect">
              <a:avLst/>
            </a:prstGeom>
          </p:spPr>
        </p:pic>
      </p:grpSp>
      <p:grpSp>
        <p:nvGrpSpPr>
          <p:cNvPr id="37" name="Group 36"/>
          <p:cNvGrpSpPr/>
          <p:nvPr/>
        </p:nvGrpSpPr>
        <p:grpSpPr>
          <a:xfrm>
            <a:off x="7839075" y="657225"/>
            <a:ext cx="1135566" cy="2266950"/>
            <a:chOff x="7915275" y="352425"/>
            <a:chExt cx="1135566" cy="2266950"/>
          </a:xfrm>
        </p:grpSpPr>
        <p:sp>
          <p:nvSpPr>
            <p:cNvPr id="13" name="TextBox 12"/>
            <p:cNvSpPr txBox="1"/>
            <p:nvPr/>
          </p:nvSpPr>
          <p:spPr>
            <a:xfrm>
              <a:off x="7915275" y="352425"/>
              <a:ext cx="1100081" cy="307777"/>
            </a:xfrm>
            <a:prstGeom prst="rect">
              <a:avLst/>
            </a:prstGeom>
            <a:noFill/>
          </p:spPr>
          <p:txBody>
            <a:bodyPr wrap="none" rtlCol="0">
              <a:spAutoFit/>
            </a:bodyPr>
            <a:lstStyle/>
            <a:p>
              <a:r>
                <a:rPr lang="en-US" sz="1400" dirty="0" smtClean="0">
                  <a:solidFill>
                    <a:schemeClr val="tx1"/>
                  </a:solidFill>
                </a:rPr>
                <a:t>A4 </a:t>
              </a:r>
              <a:r>
                <a:rPr lang="en-US" sz="1400" dirty="0" err="1" smtClean="0">
                  <a:solidFill>
                    <a:schemeClr val="tx1"/>
                  </a:solidFill>
                </a:rPr>
                <a:t>Dhanush</a:t>
              </a:r>
              <a:endParaRPr lang="en-US" sz="1400" dirty="0">
                <a:solidFill>
                  <a:schemeClr val="tx1"/>
                </a:solidFill>
              </a:endParaRPr>
            </a:p>
          </p:txBody>
        </p:sp>
        <p:pic>
          <p:nvPicPr>
            <p:cNvPr id="36" name="Picture 35" descr="Dhanush.jpg"/>
            <p:cNvPicPr>
              <a:picLocks noChangeAspect="1"/>
            </p:cNvPicPr>
            <p:nvPr/>
          </p:nvPicPr>
          <p:blipFill>
            <a:blip r:embed="rId9" cstate="print"/>
            <a:srcRect l="7041" r="34248" b="42683"/>
            <a:stretch>
              <a:fillRect/>
            </a:stretch>
          </p:blipFill>
          <p:spPr>
            <a:xfrm rot="5400000">
              <a:off x="7492458" y="1060992"/>
              <a:ext cx="1981200" cy="1135566"/>
            </a:xfrm>
            <a:prstGeom prst="rect">
              <a:avLst/>
            </a:prstGeom>
          </p:spPr>
        </p:pic>
      </p:grpSp>
      <p:grpSp>
        <p:nvGrpSpPr>
          <p:cNvPr id="45" name="Group 44"/>
          <p:cNvGrpSpPr/>
          <p:nvPr/>
        </p:nvGrpSpPr>
        <p:grpSpPr>
          <a:xfrm>
            <a:off x="228600" y="3429000"/>
            <a:ext cx="1162050" cy="2431104"/>
            <a:chOff x="381000" y="3429000"/>
            <a:chExt cx="1162050" cy="2431104"/>
          </a:xfrm>
        </p:grpSpPr>
        <p:sp>
          <p:nvSpPr>
            <p:cNvPr id="15" name="TextBox 14"/>
            <p:cNvSpPr txBox="1"/>
            <p:nvPr/>
          </p:nvSpPr>
          <p:spPr>
            <a:xfrm>
              <a:off x="533400" y="3429000"/>
              <a:ext cx="840770" cy="307777"/>
            </a:xfrm>
            <a:prstGeom prst="rect">
              <a:avLst/>
            </a:prstGeom>
            <a:noFill/>
          </p:spPr>
          <p:txBody>
            <a:bodyPr wrap="none" rtlCol="0">
              <a:spAutoFit/>
            </a:bodyPr>
            <a:lstStyle/>
            <a:p>
              <a:r>
                <a:rPr lang="en-US" sz="1400" dirty="0" smtClean="0">
                  <a:solidFill>
                    <a:schemeClr val="tx1"/>
                  </a:solidFill>
                </a:rPr>
                <a:t>A5 </a:t>
              </a:r>
              <a:r>
                <a:rPr lang="en-US" sz="1400" dirty="0" err="1" smtClean="0">
                  <a:solidFill>
                    <a:schemeClr val="tx1"/>
                  </a:solidFill>
                </a:rPr>
                <a:t>Cuco</a:t>
              </a:r>
              <a:endParaRPr lang="en-US" sz="1400" dirty="0">
                <a:solidFill>
                  <a:schemeClr val="tx1"/>
                </a:solidFill>
              </a:endParaRPr>
            </a:p>
          </p:txBody>
        </p:sp>
        <p:pic>
          <p:nvPicPr>
            <p:cNvPr id="38" name="Picture 37" descr="Cuco.jpg"/>
            <p:cNvPicPr>
              <a:picLocks noChangeAspect="1"/>
            </p:cNvPicPr>
            <p:nvPr/>
          </p:nvPicPr>
          <p:blipFill>
            <a:blip r:embed="rId10" cstate="print"/>
            <a:srcRect l="7041" r="31384" b="42683"/>
            <a:stretch>
              <a:fillRect/>
            </a:stretch>
          </p:blipFill>
          <p:spPr>
            <a:xfrm rot="5400000">
              <a:off x="-101128" y="4215927"/>
              <a:ext cx="2126305" cy="1162050"/>
            </a:xfrm>
            <a:prstGeom prst="rect">
              <a:avLst/>
            </a:prstGeom>
          </p:spPr>
        </p:pic>
      </p:grpSp>
      <p:grpSp>
        <p:nvGrpSpPr>
          <p:cNvPr id="46" name="Group 45"/>
          <p:cNvGrpSpPr/>
          <p:nvPr/>
        </p:nvGrpSpPr>
        <p:grpSpPr>
          <a:xfrm>
            <a:off x="1524000" y="3429000"/>
            <a:ext cx="1143000" cy="2444886"/>
            <a:chOff x="1676400" y="3429000"/>
            <a:chExt cx="1143000" cy="2444886"/>
          </a:xfrm>
        </p:grpSpPr>
        <p:sp>
          <p:nvSpPr>
            <p:cNvPr id="16" name="TextBox 15"/>
            <p:cNvSpPr txBox="1"/>
            <p:nvPr/>
          </p:nvSpPr>
          <p:spPr>
            <a:xfrm>
              <a:off x="1828800" y="3429000"/>
              <a:ext cx="941283" cy="307777"/>
            </a:xfrm>
            <a:prstGeom prst="rect">
              <a:avLst/>
            </a:prstGeom>
            <a:noFill/>
          </p:spPr>
          <p:txBody>
            <a:bodyPr wrap="none" rtlCol="0">
              <a:spAutoFit/>
            </a:bodyPr>
            <a:lstStyle/>
            <a:p>
              <a:r>
                <a:rPr lang="en-US" sz="1400" dirty="0" smtClean="0">
                  <a:solidFill>
                    <a:schemeClr val="tx1"/>
                  </a:solidFill>
                </a:rPr>
                <a:t>A6 </a:t>
              </a:r>
              <a:r>
                <a:rPr lang="en-US" sz="1400" dirty="0" err="1" smtClean="0">
                  <a:solidFill>
                    <a:schemeClr val="tx1"/>
                  </a:solidFill>
                </a:rPr>
                <a:t>McFly</a:t>
              </a:r>
              <a:endParaRPr lang="en-US" sz="1400" dirty="0">
                <a:solidFill>
                  <a:schemeClr val="tx1"/>
                </a:solidFill>
              </a:endParaRPr>
            </a:p>
          </p:txBody>
        </p:sp>
        <p:pic>
          <p:nvPicPr>
            <p:cNvPr id="39" name="Picture 38" descr="McFly.jpg"/>
            <p:cNvPicPr>
              <a:picLocks noChangeAspect="1"/>
            </p:cNvPicPr>
            <p:nvPr/>
          </p:nvPicPr>
          <p:blipFill>
            <a:blip r:embed="rId11" cstate="print"/>
            <a:srcRect l="7041" r="29952" b="42683"/>
            <a:stretch>
              <a:fillRect/>
            </a:stretch>
          </p:blipFill>
          <p:spPr>
            <a:xfrm rot="5400000">
              <a:off x="1177857" y="4232343"/>
              <a:ext cx="2140086" cy="1143000"/>
            </a:xfrm>
            <a:prstGeom prst="rect">
              <a:avLst/>
            </a:prstGeom>
          </p:spPr>
        </p:pic>
      </p:grpSp>
      <p:grpSp>
        <p:nvGrpSpPr>
          <p:cNvPr id="47" name="Group 46"/>
          <p:cNvGrpSpPr/>
          <p:nvPr/>
        </p:nvGrpSpPr>
        <p:grpSpPr>
          <a:xfrm>
            <a:off x="2819399" y="3429000"/>
            <a:ext cx="1133475" cy="2475287"/>
            <a:chOff x="2895599" y="3429000"/>
            <a:chExt cx="1133475" cy="2475287"/>
          </a:xfrm>
        </p:grpSpPr>
        <p:sp>
          <p:nvSpPr>
            <p:cNvPr id="17" name="TextBox 16"/>
            <p:cNvSpPr txBox="1"/>
            <p:nvPr/>
          </p:nvSpPr>
          <p:spPr>
            <a:xfrm>
              <a:off x="2971800" y="3429000"/>
              <a:ext cx="1040644" cy="307777"/>
            </a:xfrm>
            <a:prstGeom prst="rect">
              <a:avLst/>
            </a:prstGeom>
            <a:noFill/>
          </p:spPr>
          <p:txBody>
            <a:bodyPr wrap="none" rtlCol="0">
              <a:spAutoFit/>
            </a:bodyPr>
            <a:lstStyle/>
            <a:p>
              <a:r>
                <a:rPr lang="en-US" sz="1400" dirty="0" smtClean="0">
                  <a:solidFill>
                    <a:schemeClr val="tx1"/>
                  </a:solidFill>
                </a:rPr>
                <a:t>A7 </a:t>
              </a:r>
              <a:r>
                <a:rPr lang="en-US" sz="1400" dirty="0" err="1" smtClean="0">
                  <a:solidFill>
                    <a:schemeClr val="tx1"/>
                  </a:solidFill>
                </a:rPr>
                <a:t>Timshel</a:t>
              </a:r>
              <a:endParaRPr lang="en-US" sz="1400" dirty="0">
                <a:solidFill>
                  <a:schemeClr val="tx1"/>
                </a:solidFill>
              </a:endParaRPr>
            </a:p>
          </p:txBody>
        </p:sp>
        <p:pic>
          <p:nvPicPr>
            <p:cNvPr id="40" name="Picture 39" descr="timshel.jpg"/>
            <p:cNvPicPr>
              <a:picLocks noChangeAspect="1"/>
            </p:cNvPicPr>
            <p:nvPr/>
          </p:nvPicPr>
          <p:blipFill>
            <a:blip r:embed="rId12" cstate="print"/>
            <a:srcRect l="6504" r="29057" b="42683"/>
            <a:stretch>
              <a:fillRect/>
            </a:stretch>
          </p:blipFill>
          <p:spPr>
            <a:xfrm rot="5400000">
              <a:off x="2377094" y="4252307"/>
              <a:ext cx="2170485" cy="1133475"/>
            </a:xfrm>
            <a:prstGeom prst="rect">
              <a:avLst/>
            </a:prstGeom>
          </p:spPr>
        </p:pic>
      </p:grpSp>
      <p:grpSp>
        <p:nvGrpSpPr>
          <p:cNvPr id="49" name="Group 48"/>
          <p:cNvGrpSpPr/>
          <p:nvPr/>
        </p:nvGrpSpPr>
        <p:grpSpPr>
          <a:xfrm>
            <a:off x="5334000" y="3429000"/>
            <a:ext cx="1182230" cy="2486027"/>
            <a:chOff x="5486400" y="3429000"/>
            <a:chExt cx="1182230" cy="2486027"/>
          </a:xfrm>
        </p:grpSpPr>
        <p:sp>
          <p:nvSpPr>
            <p:cNvPr id="19" name="TextBox 18"/>
            <p:cNvSpPr txBox="1"/>
            <p:nvPr/>
          </p:nvSpPr>
          <p:spPr>
            <a:xfrm>
              <a:off x="5486400" y="3429000"/>
              <a:ext cx="1120820" cy="307777"/>
            </a:xfrm>
            <a:prstGeom prst="rect">
              <a:avLst/>
            </a:prstGeom>
            <a:noFill/>
          </p:spPr>
          <p:txBody>
            <a:bodyPr wrap="none" rtlCol="0">
              <a:spAutoFit/>
            </a:bodyPr>
            <a:lstStyle/>
            <a:p>
              <a:r>
                <a:rPr lang="en-US" sz="1400" dirty="0" smtClean="0">
                  <a:solidFill>
                    <a:schemeClr val="tx1"/>
                  </a:solidFill>
                </a:rPr>
                <a:t>A9 Packman</a:t>
              </a:r>
              <a:endParaRPr lang="en-US" sz="1400" dirty="0">
                <a:solidFill>
                  <a:schemeClr val="tx1"/>
                </a:solidFill>
              </a:endParaRPr>
            </a:p>
          </p:txBody>
        </p:sp>
        <p:pic>
          <p:nvPicPr>
            <p:cNvPr id="41" name="Picture 40" descr="Packman.jpg"/>
            <p:cNvPicPr>
              <a:picLocks noChangeAspect="1"/>
            </p:cNvPicPr>
            <p:nvPr/>
          </p:nvPicPr>
          <p:blipFill>
            <a:blip r:embed="rId13" cstate="print"/>
            <a:srcRect l="7041" r="26594" b="42683"/>
            <a:stretch>
              <a:fillRect/>
            </a:stretch>
          </p:blipFill>
          <p:spPr>
            <a:xfrm rot="5400000">
              <a:off x="5025002" y="4271399"/>
              <a:ext cx="2181225" cy="1106031"/>
            </a:xfrm>
            <a:prstGeom prst="rect">
              <a:avLst/>
            </a:prstGeom>
          </p:spPr>
        </p:pic>
      </p:grpSp>
      <p:grpSp>
        <p:nvGrpSpPr>
          <p:cNvPr id="50" name="Group 49"/>
          <p:cNvGrpSpPr/>
          <p:nvPr/>
        </p:nvGrpSpPr>
        <p:grpSpPr>
          <a:xfrm>
            <a:off x="6581775" y="3419475"/>
            <a:ext cx="1219200" cy="2483796"/>
            <a:chOff x="6781800" y="3429000"/>
            <a:chExt cx="1219200" cy="2483796"/>
          </a:xfrm>
        </p:grpSpPr>
        <p:sp>
          <p:nvSpPr>
            <p:cNvPr id="20" name="TextBox 19"/>
            <p:cNvSpPr txBox="1"/>
            <p:nvPr/>
          </p:nvSpPr>
          <p:spPr>
            <a:xfrm>
              <a:off x="6781800" y="3429000"/>
              <a:ext cx="1172116" cy="307777"/>
            </a:xfrm>
            <a:prstGeom prst="rect">
              <a:avLst/>
            </a:prstGeom>
            <a:noFill/>
          </p:spPr>
          <p:txBody>
            <a:bodyPr wrap="none" rtlCol="0">
              <a:spAutoFit/>
            </a:bodyPr>
            <a:lstStyle/>
            <a:p>
              <a:r>
                <a:rPr lang="en-US" sz="1400" dirty="0" smtClean="0">
                  <a:solidFill>
                    <a:schemeClr val="tx1"/>
                  </a:solidFill>
                </a:rPr>
                <a:t>A10 </a:t>
              </a:r>
              <a:r>
                <a:rPr lang="en-US" sz="1400" dirty="0" err="1" smtClean="0">
                  <a:solidFill>
                    <a:schemeClr val="tx1"/>
                  </a:solidFill>
                </a:rPr>
                <a:t>Rebeuca</a:t>
              </a:r>
              <a:endParaRPr lang="en-US" sz="1400" dirty="0">
                <a:solidFill>
                  <a:schemeClr val="tx1"/>
                </a:solidFill>
              </a:endParaRPr>
            </a:p>
          </p:txBody>
        </p:sp>
        <p:pic>
          <p:nvPicPr>
            <p:cNvPr id="42" name="Picture 41" descr="Rebeuca.jpg"/>
            <p:cNvPicPr>
              <a:picLocks noChangeAspect="1"/>
            </p:cNvPicPr>
            <p:nvPr/>
          </p:nvPicPr>
          <p:blipFill>
            <a:blip r:embed="rId14" cstate="print"/>
            <a:srcRect l="7041" r="32816" b="42683"/>
            <a:stretch>
              <a:fillRect/>
            </a:stretch>
          </p:blipFill>
          <p:spPr>
            <a:xfrm rot="5400000">
              <a:off x="6301902" y="4213698"/>
              <a:ext cx="2178996" cy="1219200"/>
            </a:xfrm>
            <a:prstGeom prst="rect">
              <a:avLst/>
            </a:prstGeom>
          </p:spPr>
        </p:pic>
      </p:grpSp>
      <p:grpSp>
        <p:nvGrpSpPr>
          <p:cNvPr id="51" name="Group 50"/>
          <p:cNvGrpSpPr/>
          <p:nvPr/>
        </p:nvGrpSpPr>
        <p:grpSpPr>
          <a:xfrm>
            <a:off x="7858125" y="3429000"/>
            <a:ext cx="1200152" cy="2500823"/>
            <a:chOff x="7943850" y="3429000"/>
            <a:chExt cx="1200152" cy="2500823"/>
          </a:xfrm>
        </p:grpSpPr>
        <p:sp>
          <p:nvSpPr>
            <p:cNvPr id="21" name="TextBox 20"/>
            <p:cNvSpPr txBox="1"/>
            <p:nvPr/>
          </p:nvSpPr>
          <p:spPr>
            <a:xfrm>
              <a:off x="8077200" y="3429000"/>
              <a:ext cx="930801" cy="307777"/>
            </a:xfrm>
            <a:prstGeom prst="rect">
              <a:avLst/>
            </a:prstGeom>
            <a:noFill/>
          </p:spPr>
          <p:txBody>
            <a:bodyPr wrap="none" rtlCol="0">
              <a:spAutoFit/>
            </a:bodyPr>
            <a:lstStyle/>
            <a:p>
              <a:r>
                <a:rPr lang="en-US" sz="1400" dirty="0" smtClean="0">
                  <a:solidFill>
                    <a:schemeClr val="tx1"/>
                  </a:solidFill>
                </a:rPr>
                <a:t>A10 </a:t>
              </a:r>
              <a:r>
                <a:rPr lang="en-US" sz="1400" dirty="0" err="1" smtClean="0">
                  <a:solidFill>
                    <a:schemeClr val="tx1"/>
                  </a:solidFill>
                </a:rPr>
                <a:t>Trike</a:t>
              </a:r>
              <a:endParaRPr lang="en-US" sz="1400" dirty="0">
                <a:solidFill>
                  <a:schemeClr val="tx1"/>
                </a:solidFill>
              </a:endParaRPr>
            </a:p>
          </p:txBody>
        </p:sp>
        <p:pic>
          <p:nvPicPr>
            <p:cNvPr id="44" name="Picture 43" descr="trike.jpg"/>
            <p:cNvPicPr>
              <a:picLocks noChangeAspect="1"/>
            </p:cNvPicPr>
            <p:nvPr/>
          </p:nvPicPr>
          <p:blipFill>
            <a:blip r:embed="rId15" cstate="print"/>
            <a:srcRect l="7041" r="31384" b="42683"/>
            <a:stretch>
              <a:fillRect/>
            </a:stretch>
          </p:blipFill>
          <p:spPr>
            <a:xfrm rot="5400000">
              <a:off x="7445915" y="4231736"/>
              <a:ext cx="2196022" cy="1200152"/>
            </a:xfrm>
            <a:prstGeom prst="rect">
              <a:avLst/>
            </a:prstGeom>
          </p:spPr>
        </p:pic>
      </p:grpSp>
      <p:sp>
        <p:nvSpPr>
          <p:cNvPr id="2" name="TextBox 1"/>
          <p:cNvSpPr txBox="1"/>
          <p:nvPr/>
        </p:nvSpPr>
        <p:spPr>
          <a:xfrm>
            <a:off x="152400" y="21492"/>
            <a:ext cx="2877711" cy="307777"/>
          </a:xfrm>
          <a:prstGeom prst="rect">
            <a:avLst/>
          </a:prstGeom>
          <a:noFill/>
        </p:spPr>
        <p:txBody>
          <a:bodyPr wrap="none" rtlCol="0">
            <a:spAutoFit/>
          </a:bodyPr>
          <a:lstStyle/>
          <a:p>
            <a:r>
              <a:rPr lang="en-US" sz="1400" dirty="0" smtClean="0">
                <a:solidFill>
                  <a:schemeClr val="tx1"/>
                </a:solidFill>
              </a:rPr>
              <a:t>Cluster A phages, listed by </a:t>
            </a:r>
            <a:r>
              <a:rPr lang="en-US" sz="1400" dirty="0" err="1" smtClean="0">
                <a:solidFill>
                  <a:schemeClr val="tx1"/>
                </a:solidFill>
              </a:rPr>
              <a:t>subcluster</a:t>
            </a:r>
            <a:endParaRPr lang="en-US" sz="1600" dirty="0">
              <a:solidFill>
                <a:schemeClr val="tx1"/>
              </a:solidFill>
            </a:endParaRPr>
          </a:p>
        </p:txBody>
      </p:sp>
      <p:sp>
        <p:nvSpPr>
          <p:cNvPr id="3" name="TextBox 2"/>
          <p:cNvSpPr txBox="1"/>
          <p:nvPr/>
        </p:nvSpPr>
        <p:spPr>
          <a:xfrm>
            <a:off x="381000" y="6248400"/>
            <a:ext cx="7076326" cy="400110"/>
          </a:xfrm>
          <a:prstGeom prst="rect">
            <a:avLst/>
          </a:prstGeom>
          <a:noFill/>
        </p:spPr>
        <p:txBody>
          <a:bodyPr wrap="none" rtlCol="0">
            <a:spAutoFit/>
          </a:bodyPr>
          <a:lstStyle/>
          <a:p>
            <a:r>
              <a:rPr lang="en-US" sz="2000" dirty="0" smtClean="0">
                <a:solidFill>
                  <a:srgbClr val="000000"/>
                </a:solidFill>
              </a:rPr>
              <a:t>Left to right: 1 kb ladder, undigested, </a:t>
            </a:r>
            <a:r>
              <a:rPr lang="en-US" sz="2000" dirty="0" err="1" smtClean="0">
                <a:solidFill>
                  <a:srgbClr val="000000"/>
                </a:solidFill>
              </a:rPr>
              <a:t>BamHI</a:t>
            </a:r>
            <a:r>
              <a:rPr lang="en-US" sz="2000" dirty="0" smtClean="0">
                <a:solidFill>
                  <a:srgbClr val="000000"/>
                </a:solidFill>
              </a:rPr>
              <a:t>, </a:t>
            </a:r>
            <a:r>
              <a:rPr lang="en-US" sz="2000" dirty="0" err="1" smtClean="0">
                <a:solidFill>
                  <a:srgbClr val="000000"/>
                </a:solidFill>
              </a:rPr>
              <a:t>ClaI</a:t>
            </a:r>
            <a:r>
              <a:rPr lang="en-US" sz="2000" dirty="0" smtClean="0">
                <a:solidFill>
                  <a:srgbClr val="000000"/>
                </a:solidFill>
              </a:rPr>
              <a:t>, </a:t>
            </a:r>
            <a:r>
              <a:rPr lang="en-US" sz="2000" dirty="0" err="1" smtClean="0">
                <a:solidFill>
                  <a:srgbClr val="000000"/>
                </a:solidFill>
              </a:rPr>
              <a:t>EcoRI</a:t>
            </a:r>
            <a:r>
              <a:rPr lang="en-US" sz="2000" dirty="0" smtClean="0">
                <a:solidFill>
                  <a:srgbClr val="000000"/>
                </a:solidFill>
              </a:rPr>
              <a:t>, </a:t>
            </a:r>
            <a:r>
              <a:rPr lang="en-US" sz="2000" dirty="0" err="1" smtClean="0">
                <a:solidFill>
                  <a:srgbClr val="000000"/>
                </a:solidFill>
              </a:rPr>
              <a:t>HindIII</a:t>
            </a:r>
            <a:r>
              <a:rPr lang="en-US" sz="2000" dirty="0" smtClean="0">
                <a:solidFill>
                  <a:srgbClr val="000000"/>
                </a:solidFill>
              </a:rPr>
              <a:t>  </a:t>
            </a:r>
            <a:endParaRPr lang="en-US" sz="2000" dirty="0">
              <a:solidFill>
                <a:srgbClr val="000000"/>
              </a:solidFill>
            </a:endParaRPr>
          </a:p>
        </p:txBody>
      </p:sp>
    </p:spTree>
    <p:extLst>
      <p:ext uri="{BB962C8B-B14F-4D97-AF65-F5344CB8AC3E}">
        <p14:creationId xmlns="" xmlns:p14="http://schemas.microsoft.com/office/powerpoint/2010/main" val="256826991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Phage genetic analysis</a:t>
            </a:r>
            <a:endParaRPr lang="en-US" dirty="0"/>
          </a:p>
        </p:txBody>
      </p:sp>
      <p:sp>
        <p:nvSpPr>
          <p:cNvPr id="3" name="Content Placeholder 2"/>
          <p:cNvSpPr>
            <a:spLocks noGrp="1"/>
          </p:cNvSpPr>
          <p:nvPr>
            <p:ph idx="1"/>
          </p:nvPr>
        </p:nvSpPr>
        <p:spPr>
          <a:xfrm>
            <a:off x="609600" y="1981200"/>
            <a:ext cx="8458200" cy="4110038"/>
          </a:xfrm>
        </p:spPr>
        <p:txBody>
          <a:bodyPr/>
          <a:lstStyle/>
          <a:p>
            <a:pPr marL="457200" indent="-457200">
              <a:spcBef>
                <a:spcPts val="1400"/>
              </a:spcBef>
              <a:buClr>
                <a:schemeClr val="tx2"/>
              </a:buClr>
              <a:buFont typeface="Arial"/>
              <a:buChar char="•"/>
            </a:pPr>
            <a:r>
              <a:rPr lang="en-US" sz="2800" dirty="0" smtClean="0"/>
              <a:t>Choose phages from the A3, A4, A7 or A10 </a:t>
            </a:r>
            <a:r>
              <a:rPr lang="en-US" sz="2800" dirty="0" err="1" smtClean="0"/>
              <a:t>subcluster</a:t>
            </a:r>
            <a:endParaRPr lang="en-US" sz="2800" dirty="0" smtClean="0"/>
          </a:p>
          <a:p>
            <a:pPr marL="457200" indent="-457200">
              <a:spcBef>
                <a:spcPts val="1400"/>
              </a:spcBef>
              <a:buClr>
                <a:schemeClr val="tx2"/>
              </a:buClr>
              <a:buFont typeface="Arial"/>
              <a:buChar char="•"/>
            </a:pPr>
            <a:r>
              <a:rPr lang="en-US" sz="2800" dirty="0" smtClean="0"/>
              <a:t>Download sequences from </a:t>
            </a:r>
            <a:r>
              <a:rPr lang="en-US" sz="2800" dirty="0" smtClean="0">
                <a:hlinkClick r:id="rId2"/>
              </a:rPr>
              <a:t>www.phagesdb.org</a:t>
            </a:r>
            <a:endParaRPr lang="en-US" sz="2800" dirty="0" smtClean="0"/>
          </a:p>
          <a:p>
            <a:pPr marL="457200" indent="-457200">
              <a:spcBef>
                <a:spcPts val="1400"/>
              </a:spcBef>
              <a:buClr>
                <a:schemeClr val="tx2"/>
              </a:buClr>
              <a:buFont typeface="Arial"/>
              <a:buChar char="•"/>
            </a:pPr>
            <a:r>
              <a:rPr lang="en-US" sz="2800" dirty="0" smtClean="0"/>
              <a:t>Digest with restriction enzymes </a:t>
            </a:r>
          </a:p>
          <a:p>
            <a:pPr marL="1019175" indent="-503238">
              <a:spcBef>
                <a:spcPts val="1400"/>
              </a:spcBef>
              <a:buClr>
                <a:schemeClr val="tx2"/>
              </a:buClr>
              <a:buFont typeface="Wingdings" charset="2"/>
              <a:buChar char="§"/>
              <a:tabLst>
                <a:tab pos="917575" algn="l"/>
              </a:tabLst>
            </a:pPr>
            <a:r>
              <a:rPr lang="en-US" sz="2400" dirty="0" smtClean="0"/>
              <a:t>Which enzymes distinguish these groups of phages?</a:t>
            </a:r>
          </a:p>
          <a:p>
            <a:pPr marL="1019175" lvl="1" indent="-501650">
              <a:spcBef>
                <a:spcPts val="1400"/>
              </a:spcBef>
              <a:buClr>
                <a:schemeClr val="tx2"/>
              </a:buClr>
              <a:buFont typeface="Wingdings" charset="2"/>
              <a:buChar char="§"/>
              <a:tabLst>
                <a:tab pos="917575" algn="l"/>
              </a:tabLst>
            </a:pPr>
            <a:r>
              <a:rPr lang="en-US" sz="2400" dirty="0" smtClean="0"/>
              <a:t>What else can you learn about the relationship between these phage</a:t>
            </a:r>
          </a:p>
          <a:p>
            <a:pPr marL="1420812" lvl="2" indent="-501650">
              <a:spcBef>
                <a:spcPts val="1400"/>
              </a:spcBef>
              <a:buClr>
                <a:schemeClr val="tx2"/>
              </a:buClr>
              <a:buFont typeface="Wingdings" charset="2"/>
              <a:buChar char="Ø"/>
              <a:tabLst>
                <a:tab pos="917575" algn="l"/>
              </a:tabLst>
            </a:pPr>
            <a:r>
              <a:rPr lang="en-US" dirty="0" smtClean="0"/>
              <a:t>BLAST sequence of unique bands</a:t>
            </a:r>
          </a:p>
          <a:p>
            <a:pPr marL="1420812" lvl="2" indent="-501650">
              <a:spcBef>
                <a:spcPts val="1400"/>
              </a:spcBef>
              <a:buClr>
                <a:schemeClr val="tx2"/>
              </a:buClr>
              <a:buFont typeface="Wingdings" charset="2"/>
              <a:buChar char="Ø"/>
              <a:tabLst>
                <a:tab pos="917575" algn="l"/>
              </a:tabLst>
            </a:pPr>
            <a:r>
              <a:rPr lang="en-US" dirty="0" smtClean="0"/>
              <a:t>Align sequences from common bands</a:t>
            </a:r>
            <a:endParaRPr lang="en-US" dirty="0"/>
          </a:p>
        </p:txBody>
      </p:sp>
    </p:spTree>
    <p:extLst>
      <p:ext uri="{BB962C8B-B14F-4D97-AF65-F5344CB8AC3E}">
        <p14:creationId xmlns="" xmlns:p14="http://schemas.microsoft.com/office/powerpoint/2010/main" val="103420831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
            <a:ext cx="8148638" cy="909638"/>
          </a:xfrm>
        </p:spPr>
        <p:txBody>
          <a:bodyPr/>
          <a:lstStyle/>
          <a:p>
            <a:r>
              <a:rPr lang="en-US" sz="3200" dirty="0" smtClean="0"/>
              <a:t>Case It Mobile</a:t>
            </a:r>
            <a:endParaRPr lang="en-US" sz="3200" dirty="0"/>
          </a:p>
        </p:txBody>
      </p:sp>
      <p:sp>
        <p:nvSpPr>
          <p:cNvPr id="3" name="Content Placeholder 2"/>
          <p:cNvSpPr>
            <a:spLocks noGrp="1"/>
          </p:cNvSpPr>
          <p:nvPr>
            <p:ph idx="1"/>
          </p:nvPr>
        </p:nvSpPr>
        <p:spPr>
          <a:xfrm>
            <a:off x="304800" y="2209800"/>
            <a:ext cx="8458200" cy="3505200"/>
          </a:xfrm>
        </p:spPr>
        <p:txBody>
          <a:bodyPr/>
          <a:lstStyle/>
          <a:p>
            <a:pPr>
              <a:spcBef>
                <a:spcPts val="1400"/>
              </a:spcBef>
              <a:buClr>
                <a:schemeClr val="tx2">
                  <a:lumMod val="50000"/>
                </a:schemeClr>
              </a:buClr>
              <a:buFont typeface="Arial" pitchFamily="34" charset="0"/>
              <a:buChar char="•"/>
            </a:pPr>
            <a:r>
              <a:rPr lang="en-US" sz="2400" dirty="0" smtClean="0"/>
              <a:t>Case It v6.06 is a PC application that can also be run on Macs running Windows, via Parallels or </a:t>
            </a:r>
            <a:r>
              <a:rPr lang="en-US" sz="2400" dirty="0" err="1" smtClean="0"/>
              <a:t>Bootcamp</a:t>
            </a:r>
            <a:endParaRPr lang="en-US" sz="2400" dirty="0" smtClean="0"/>
          </a:p>
          <a:p>
            <a:pPr>
              <a:spcBef>
                <a:spcPts val="1400"/>
              </a:spcBef>
              <a:buClr>
                <a:schemeClr val="tx2">
                  <a:lumMod val="50000"/>
                </a:schemeClr>
              </a:buClr>
              <a:buFont typeface="Arial" pitchFamily="34" charset="0"/>
              <a:buChar char="•"/>
            </a:pPr>
            <a:r>
              <a:rPr lang="en-US" sz="2400" dirty="0" smtClean="0"/>
              <a:t>Case It Mobile is a collection of screen-capture videos of the Case It simulation in action, that can be run using a web browser on a laptop, smart phone, or tablet</a:t>
            </a:r>
          </a:p>
          <a:p>
            <a:pPr>
              <a:spcBef>
                <a:spcPts val="1400"/>
              </a:spcBef>
              <a:buClr>
                <a:schemeClr val="tx2">
                  <a:lumMod val="50000"/>
                </a:schemeClr>
              </a:buClr>
              <a:buFont typeface="Arial" pitchFamily="34" charset="0"/>
              <a:buChar char="•"/>
            </a:pPr>
            <a:r>
              <a:rPr lang="en-US" sz="2400" dirty="0" smtClean="0"/>
              <a:t>Useful when either time is not available to run the actual simulation, or PCs (or Macs running Windows) are not available</a:t>
            </a:r>
          </a:p>
          <a:p>
            <a:pPr>
              <a:spcBef>
                <a:spcPts val="1400"/>
              </a:spcBef>
              <a:buClr>
                <a:schemeClr val="tx2">
                  <a:lumMod val="50000"/>
                </a:schemeClr>
              </a:buClr>
              <a:buFont typeface="Arial" pitchFamily="34" charset="0"/>
              <a:buChar char="•"/>
            </a:pPr>
            <a:r>
              <a:rPr lang="en-US" sz="2400" dirty="0" smtClean="0"/>
              <a:t>Example:  </a:t>
            </a:r>
            <a:r>
              <a:rPr lang="en-US" sz="2400" dirty="0" smtClean="0">
                <a:hlinkClick r:id="rId2"/>
              </a:rPr>
              <a:t>http://www.caseitproject.org/mobile/</a:t>
            </a:r>
            <a:endParaRPr lang="en-US" sz="2400" dirty="0" smtClean="0"/>
          </a:p>
          <a:p>
            <a:endParaRPr lang="en-US" sz="1100" dirty="0" smtClean="0"/>
          </a:p>
          <a:p>
            <a:endParaRPr lang="en-US" dirty="0"/>
          </a:p>
        </p:txBody>
      </p:sp>
    </p:spTree>
    <p:extLst>
      <p:ext uri="{BB962C8B-B14F-4D97-AF65-F5344CB8AC3E}">
        <p14:creationId xmlns="" xmlns:p14="http://schemas.microsoft.com/office/powerpoint/2010/main" val="33080046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p:cNvSpPr>
            <a:spLocks noGrp="1" noChangeArrowheads="1"/>
          </p:cNvSpPr>
          <p:nvPr>
            <p:ph type="title"/>
          </p:nvPr>
        </p:nvSpPr>
        <p:spPr>
          <a:xfrm>
            <a:off x="609600" y="0"/>
            <a:ext cx="7848600" cy="1143000"/>
          </a:xfrm>
        </p:spPr>
        <p:txBody>
          <a:bodyPr/>
          <a:lstStyle/>
          <a:p>
            <a:pPr>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Case It! Project</a:t>
            </a:r>
          </a:p>
        </p:txBody>
      </p:sp>
      <p:sp>
        <p:nvSpPr>
          <p:cNvPr id="5122" name="Rectangle 2"/>
          <p:cNvSpPr>
            <a:spLocks noChangeArrowheads="1"/>
          </p:cNvSpPr>
          <p:nvPr/>
        </p:nvSpPr>
        <p:spPr bwMode="auto">
          <a:xfrm>
            <a:off x="685800" y="1912482"/>
            <a:ext cx="7924800" cy="4444463"/>
          </a:xfrm>
          <a:prstGeom prst="rect">
            <a:avLst/>
          </a:prstGeom>
          <a:noFill/>
          <a:ln w="9525">
            <a:noFill/>
            <a:round/>
            <a:headEnd/>
            <a:tailEnd/>
          </a:ln>
          <a:effectLst/>
        </p:spPr>
        <p:txBody>
          <a:bodyPr wrap="square" lIns="90360" tIns="44280" rIns="90360" bIns="44280">
            <a:spAutoFit/>
          </a:bodyPr>
          <a:lstStyle/>
          <a:p>
            <a:pPr>
              <a:spcBef>
                <a:spcPts val="700"/>
              </a:spcBef>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solidFill>
                  <a:schemeClr val="accent1">
                    <a:lumMod val="50000"/>
                  </a:schemeClr>
                </a:solidFill>
                <a:latin typeface="+mj-lt"/>
                <a:ea typeface="MS Gothic" charset="-128"/>
              </a:rPr>
              <a:t>Case </a:t>
            </a:r>
            <a:r>
              <a:rPr lang="en-US" dirty="0">
                <a:solidFill>
                  <a:schemeClr val="accent1">
                    <a:lumMod val="50000"/>
                  </a:schemeClr>
                </a:solidFill>
                <a:latin typeface="+mj-lt"/>
                <a:ea typeface="MS Gothic" charset="-128"/>
              </a:rPr>
              <a:t>It! Home </a:t>
            </a:r>
            <a:r>
              <a:rPr lang="en-US" dirty="0" smtClean="0">
                <a:solidFill>
                  <a:schemeClr val="accent1">
                    <a:lumMod val="50000"/>
                  </a:schemeClr>
                </a:solidFill>
                <a:latin typeface="+mj-lt"/>
                <a:ea typeface="MS Gothic" charset="-128"/>
              </a:rPr>
              <a:t>Page:  </a:t>
            </a:r>
            <a:r>
              <a:rPr lang="en-US" dirty="0" smtClean="0">
                <a:solidFill>
                  <a:srgbClr val="C00000"/>
                </a:solidFill>
                <a:latin typeface="+mj-lt"/>
                <a:ea typeface="MS Gothic" charset="-128"/>
              </a:rPr>
              <a:t>www.caseitproject.org</a:t>
            </a:r>
            <a:endParaRPr lang="en-US" dirty="0">
              <a:solidFill>
                <a:srgbClr val="C00000"/>
              </a:solidFill>
              <a:latin typeface="+mj-lt"/>
              <a:ea typeface="MS Gothic" charset="-128"/>
              <a:hlinkClick r:id="rId3"/>
            </a:endParaRPr>
          </a:p>
          <a:p>
            <a:pPr marL="350838" indent="-350838">
              <a:spcBef>
                <a:spcPts val="700"/>
              </a:spcBef>
              <a:buClr>
                <a:srgbClr val="FFFFFF"/>
              </a:buClr>
              <a:buFont typeface="Book Antiqua"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a:solidFill>
                  <a:schemeClr val="accent1">
                    <a:lumMod val="50000"/>
                  </a:schemeClr>
                </a:solidFill>
                <a:latin typeface="+mj-lt"/>
                <a:ea typeface="MS Gothic" charset="-128"/>
              </a:rPr>
              <a:t>  </a:t>
            </a:r>
            <a:r>
              <a:rPr lang="en-US" dirty="0" smtClean="0">
                <a:solidFill>
                  <a:schemeClr val="accent1">
                    <a:lumMod val="50000"/>
                  </a:schemeClr>
                </a:solidFill>
                <a:latin typeface="+mj-lt"/>
                <a:ea typeface="MS Gothic" charset="-128"/>
              </a:rPr>
              <a:t>Includes tutorials, downloads, case descriptions</a:t>
            </a:r>
            <a:r>
              <a:rPr lang="en-US" dirty="0">
                <a:solidFill>
                  <a:schemeClr val="accent1">
                    <a:lumMod val="50000"/>
                  </a:schemeClr>
                </a:solidFill>
                <a:latin typeface="+mj-lt"/>
                <a:ea typeface="MS Gothic" charset="-128"/>
              </a:rPr>
              <a:t>, </a:t>
            </a:r>
            <a:r>
              <a:rPr lang="en-US" dirty="0" smtClean="0">
                <a:solidFill>
                  <a:schemeClr val="accent1">
                    <a:lumMod val="50000"/>
                  </a:schemeClr>
                </a:solidFill>
                <a:latin typeface="+mj-lt"/>
                <a:ea typeface="MS Gothic" charset="-128"/>
              </a:rPr>
              <a:t> 	forums, suggestions for class use, and workshop links</a:t>
            </a:r>
          </a:p>
          <a:p>
            <a:pPr>
              <a:spcBef>
                <a:spcPts val="700"/>
              </a:spcBef>
              <a:buClr>
                <a:srgbClr val="FFFFFF"/>
              </a:buClr>
              <a:buFont typeface="Book Antiqua"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800" dirty="0" smtClean="0">
              <a:solidFill>
                <a:schemeClr val="accent1">
                  <a:lumMod val="50000"/>
                </a:schemeClr>
              </a:solidFill>
              <a:latin typeface="+mj-lt"/>
              <a:ea typeface="MS Gothic" charset="-128"/>
            </a:endParaRPr>
          </a:p>
          <a:p>
            <a:pPr>
              <a:spcBef>
                <a:spcPts val="700"/>
              </a:spcBef>
              <a:buClr>
                <a:srgbClr val="FFFFFF"/>
              </a:buCl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solidFill>
                  <a:schemeClr val="accent1">
                    <a:lumMod val="50000"/>
                  </a:schemeClr>
                </a:solidFill>
                <a:latin typeface="+mj-lt"/>
                <a:ea typeface="MS Gothic" charset="-128"/>
              </a:rPr>
              <a:t>Case It is part of </a:t>
            </a:r>
            <a:r>
              <a:rPr lang="en-US" dirty="0" smtClean="0">
                <a:solidFill>
                  <a:srgbClr val="C00000"/>
                </a:solidFill>
                <a:latin typeface="+mj-lt"/>
                <a:ea typeface="MS Gothic" charset="-128"/>
              </a:rPr>
              <a:t>ScienceCaseNet.org  </a:t>
            </a:r>
            <a:r>
              <a:rPr lang="en-US" dirty="0" smtClean="0">
                <a:solidFill>
                  <a:schemeClr val="tx2">
                    <a:lumMod val="50000"/>
                  </a:schemeClr>
                </a:solidFill>
                <a:latin typeface="+mj-lt"/>
                <a:ea typeface="MS Gothic" charset="-128"/>
              </a:rPr>
              <a:t>network for case and problem-based learning, funded by RCN-UBE program of NSF</a:t>
            </a:r>
          </a:p>
          <a:p>
            <a:pPr>
              <a:spcBef>
                <a:spcPts val="700"/>
              </a:spcBef>
              <a:buClr>
                <a:srgbClr val="FFFFFF"/>
              </a:buClr>
              <a:buFont typeface="Book Antiqua"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900" dirty="0">
              <a:solidFill>
                <a:schemeClr val="accent1">
                  <a:lumMod val="50000"/>
                </a:schemeClr>
              </a:solidFill>
              <a:latin typeface="+mj-lt"/>
              <a:ea typeface="MS Gothic" charset="-128"/>
            </a:endParaRPr>
          </a:p>
          <a:p>
            <a:pPr>
              <a:spcBef>
                <a:spcPts val="700"/>
              </a:spcBef>
              <a:buClr>
                <a:srgbClr val="FFFFFF"/>
              </a:buClr>
              <a:buFont typeface="Book Antiqua"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solidFill>
                  <a:schemeClr val="accent1">
                    <a:lumMod val="50000"/>
                  </a:schemeClr>
                </a:solidFill>
                <a:latin typeface="+mj-lt"/>
                <a:ea typeface="MS Gothic" charset="-128"/>
              </a:rPr>
              <a:t>Contact:  </a:t>
            </a:r>
            <a:r>
              <a:rPr lang="en-US" dirty="0">
                <a:solidFill>
                  <a:srgbClr val="C00000"/>
                </a:solidFill>
                <a:latin typeface="+mj-lt"/>
                <a:ea typeface="MS Gothic" charset="-128"/>
              </a:rPr>
              <a:t>mark.s.bergland@uwrf.edu</a:t>
            </a:r>
          </a:p>
          <a:p>
            <a:pPr>
              <a:spcBef>
                <a:spcPts val="350"/>
              </a:spcBef>
              <a:buClr>
                <a:srgbClr val="FFFFFF"/>
              </a:buClr>
              <a:buFont typeface="Book Antiqua"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a:solidFill>
                  <a:schemeClr val="accent1">
                    <a:lumMod val="50000"/>
                  </a:schemeClr>
                </a:solidFill>
                <a:latin typeface="+mj-lt"/>
                <a:ea typeface="MS Gothic" charset="-128"/>
              </a:rPr>
              <a:t>   </a:t>
            </a:r>
          </a:p>
          <a:p>
            <a:pPr>
              <a:spcBef>
                <a:spcPts val="700"/>
              </a:spcBef>
              <a:buClr>
                <a:srgbClr val="FFFFFF"/>
              </a:buClr>
              <a:buFont typeface="Book Antiqua"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a:solidFill>
                  <a:schemeClr val="accent1">
                    <a:lumMod val="50000"/>
                  </a:schemeClr>
                </a:solidFill>
                <a:latin typeface="+mj-lt"/>
                <a:ea typeface="MS Gothic" charset="-128"/>
              </a:rPr>
              <a:t>	      	</a:t>
            </a:r>
            <a:r>
              <a:rPr lang="en-US" dirty="0" smtClean="0">
                <a:solidFill>
                  <a:schemeClr val="accent1">
                    <a:lumMod val="50000"/>
                  </a:schemeClr>
                </a:solidFill>
                <a:latin typeface="+mj-lt"/>
                <a:ea typeface="MS Gothic" charset="-128"/>
              </a:rPr>
              <a:t> Case It funding was provided by the </a:t>
            </a:r>
            <a:r>
              <a:rPr lang="en-US" dirty="0">
                <a:solidFill>
                  <a:schemeClr val="accent1">
                    <a:lumMod val="50000"/>
                  </a:schemeClr>
                </a:solidFill>
                <a:latin typeface="+mj-lt"/>
                <a:ea typeface="MS Gothic" charset="-128"/>
              </a:rPr>
              <a:t>TUES </a:t>
            </a:r>
            <a:r>
              <a:rPr lang="en-US" dirty="0" smtClean="0">
                <a:solidFill>
                  <a:schemeClr val="accent1">
                    <a:lumMod val="50000"/>
                  </a:schemeClr>
                </a:solidFill>
                <a:latin typeface="+mj-lt"/>
                <a:ea typeface="MS Gothic" charset="-128"/>
              </a:rPr>
              <a:t>program</a:t>
            </a:r>
          </a:p>
          <a:p>
            <a:pPr>
              <a:spcBef>
                <a:spcPts val="700"/>
              </a:spcBef>
              <a:buClr>
                <a:srgbClr val="FFFFFF"/>
              </a:buClr>
              <a:buFont typeface="Book Antiqua"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a:solidFill>
                  <a:schemeClr val="accent1">
                    <a:lumMod val="50000"/>
                  </a:schemeClr>
                </a:solidFill>
                <a:latin typeface="+mj-lt"/>
                <a:ea typeface="MS Gothic" charset="-128"/>
              </a:rPr>
              <a:t> </a:t>
            </a:r>
            <a:r>
              <a:rPr lang="en-US" dirty="0" smtClean="0">
                <a:solidFill>
                  <a:schemeClr val="accent1">
                    <a:lumMod val="50000"/>
                  </a:schemeClr>
                </a:solidFill>
                <a:latin typeface="+mj-lt"/>
                <a:ea typeface="MS Gothic" charset="-128"/>
              </a:rPr>
              <a:t>           	 of the </a:t>
            </a:r>
            <a:r>
              <a:rPr lang="en-US" dirty="0">
                <a:solidFill>
                  <a:schemeClr val="accent1">
                    <a:lumMod val="50000"/>
                  </a:schemeClr>
                </a:solidFill>
                <a:latin typeface="+mj-lt"/>
                <a:ea typeface="MS Gothic" charset="-128"/>
              </a:rPr>
              <a:t>National Science Foundation</a:t>
            </a:r>
          </a:p>
        </p:txBody>
      </p:sp>
      <p:pic>
        <p:nvPicPr>
          <p:cNvPr id="5124" name="Picture 3"/>
          <p:cNvPicPr>
            <a:picLocks noChangeAspect="1" noChangeArrowheads="1"/>
          </p:cNvPicPr>
          <p:nvPr/>
        </p:nvPicPr>
        <p:blipFill>
          <a:blip r:embed="rId4" cstate="print"/>
          <a:srcRect/>
          <a:stretch>
            <a:fillRect/>
          </a:stretch>
        </p:blipFill>
        <p:spPr bwMode="auto">
          <a:xfrm>
            <a:off x="762000" y="5334000"/>
            <a:ext cx="723900" cy="809625"/>
          </a:xfrm>
          <a:prstGeom prst="rect">
            <a:avLst/>
          </a:prstGeom>
          <a:noFill/>
          <a:ln w="9525">
            <a:noFill/>
            <a:round/>
            <a:headEnd/>
            <a:tailEnd/>
          </a:ln>
        </p:spPr>
      </p:pic>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Grp="1" noChangeArrowheads="1"/>
          </p:cNvSpPr>
          <p:nvPr>
            <p:ph type="title"/>
          </p:nvPr>
        </p:nvSpPr>
        <p:spPr>
          <a:xfrm>
            <a:off x="609600" y="0"/>
            <a:ext cx="7848600" cy="1143000"/>
          </a:xfrm>
        </p:spPr>
        <p:txBody>
          <a:bodyPr/>
          <a:lstStyle/>
          <a:p>
            <a:pPr>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smtClean="0"/>
              <a:t>Case It! Project</a:t>
            </a:r>
          </a:p>
        </p:txBody>
      </p:sp>
      <p:sp>
        <p:nvSpPr>
          <p:cNvPr id="7170" name="Rectangle 2"/>
          <p:cNvSpPr>
            <a:spLocks noChangeArrowheads="1"/>
          </p:cNvSpPr>
          <p:nvPr/>
        </p:nvSpPr>
        <p:spPr bwMode="auto">
          <a:xfrm>
            <a:off x="914400" y="1676400"/>
            <a:ext cx="7848600" cy="5372100"/>
          </a:xfrm>
          <a:prstGeom prst="rect">
            <a:avLst/>
          </a:prstGeom>
          <a:noFill/>
          <a:ln w="9525">
            <a:noFill/>
            <a:round/>
            <a:headEnd/>
            <a:tailEnd/>
          </a:ln>
          <a:effectLst/>
        </p:spPr>
        <p:txBody>
          <a:bodyPr lIns="90360" tIns="44280" rIns="90360" bIns="44280">
            <a:spAutoFit/>
          </a:bodyPr>
          <a:lstStyle/>
          <a:p>
            <a:pPr>
              <a:spcBef>
                <a:spcPts val="700"/>
              </a:spcBef>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2800" dirty="0" smtClean="0">
                <a:solidFill>
                  <a:schemeClr val="accent1">
                    <a:lumMod val="50000"/>
                  </a:schemeClr>
                </a:solidFill>
                <a:latin typeface="Calibri" pitchFamily="34" charset="0"/>
                <a:ea typeface="MS Gothic" charset="-128"/>
                <a:cs typeface="Calibri" pitchFamily="34" charset="0"/>
              </a:rPr>
              <a:t>Additional </a:t>
            </a:r>
            <a:r>
              <a:rPr lang="en-US" sz="2800" dirty="0">
                <a:solidFill>
                  <a:schemeClr val="accent1">
                    <a:lumMod val="50000"/>
                  </a:schemeClr>
                </a:solidFill>
                <a:latin typeface="Calibri" pitchFamily="34" charset="0"/>
                <a:ea typeface="MS Gothic" charset="-128"/>
                <a:cs typeface="Calibri" pitchFamily="34" charset="0"/>
              </a:rPr>
              <a:t>Collaborators</a:t>
            </a:r>
          </a:p>
          <a:p>
            <a:pPr>
              <a:spcBef>
                <a:spcPts val="600"/>
              </a:spcBef>
              <a:buClr>
                <a:srgbClr val="FAFD00"/>
              </a:buClr>
              <a:buFont typeface="Times New Roman" pitchFamily="-64"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000" dirty="0">
              <a:solidFill>
                <a:schemeClr val="accent1">
                  <a:lumMod val="50000"/>
                </a:schemeClr>
              </a:solidFill>
              <a:effectLst>
                <a:outerShdw blurRad="38100" dist="38100" dir="2700000" algn="tl">
                  <a:srgbClr val="000000"/>
                </a:outerShdw>
              </a:effectLst>
              <a:latin typeface="Calibri" pitchFamily="34" charset="0"/>
              <a:ea typeface="MS Gothic" charset="-128"/>
              <a:cs typeface="Calibri" pitchFamily="34" charset="0"/>
            </a:endParaRPr>
          </a:p>
          <a:p>
            <a:pPr marL="463550" indent="-463550">
              <a:lnSpc>
                <a:spcPct val="90000"/>
              </a:lnSpc>
              <a:buClrTx/>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a:solidFill>
                  <a:schemeClr val="accent1">
                    <a:lumMod val="50000"/>
                  </a:schemeClr>
                </a:solidFill>
                <a:effectLst>
                  <a:outerShdw blurRad="38100" dist="38100" dir="2700000" algn="tl">
                    <a:srgbClr val="000000"/>
                  </a:outerShdw>
                </a:effectLst>
                <a:latin typeface="Calibri" pitchFamily="34" charset="0"/>
                <a:ea typeface="MS Gothic" charset="-128"/>
                <a:cs typeface="Calibri" pitchFamily="34" charset="0"/>
              </a:rPr>
              <a:t> </a:t>
            </a:r>
            <a:r>
              <a:rPr lang="en-US" dirty="0" smtClean="0">
                <a:solidFill>
                  <a:schemeClr val="accent1">
                    <a:lumMod val="50000"/>
                  </a:schemeClr>
                </a:solidFill>
                <a:latin typeface="Calibri" pitchFamily="34" charset="0"/>
                <a:ea typeface="MS Gothic" charset="-128"/>
                <a:cs typeface="Calibri" pitchFamily="34" charset="0"/>
              </a:rPr>
              <a:t>Mary </a:t>
            </a:r>
            <a:r>
              <a:rPr lang="en-US" dirty="0">
                <a:solidFill>
                  <a:schemeClr val="accent1">
                    <a:lumMod val="50000"/>
                  </a:schemeClr>
                </a:solidFill>
                <a:latin typeface="Calibri" pitchFamily="34" charset="0"/>
                <a:ea typeface="MS Gothic" charset="-128"/>
                <a:cs typeface="Calibri" pitchFamily="34" charset="0"/>
              </a:rPr>
              <a:t>Lundeberg, Biology Department, University of </a:t>
            </a:r>
          </a:p>
          <a:p>
            <a:pPr marL="463550" indent="-463550">
              <a:lnSpc>
                <a:spcPct val="90000"/>
              </a:lnSpc>
              <a:buClrTx/>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a:solidFill>
                  <a:schemeClr val="accent1">
                    <a:lumMod val="50000"/>
                  </a:schemeClr>
                </a:solidFill>
                <a:latin typeface="Calibri" pitchFamily="34" charset="0"/>
                <a:ea typeface="MS Gothic" charset="-128"/>
                <a:cs typeface="Calibri" pitchFamily="34" charset="0"/>
              </a:rPr>
              <a:t>   </a:t>
            </a:r>
            <a:r>
              <a:rPr lang="en-US" dirty="0" smtClean="0">
                <a:solidFill>
                  <a:schemeClr val="accent1">
                    <a:lumMod val="50000"/>
                  </a:schemeClr>
                </a:solidFill>
                <a:latin typeface="Calibri" pitchFamily="34" charset="0"/>
                <a:ea typeface="MS Gothic" charset="-128"/>
                <a:cs typeface="Calibri" pitchFamily="34" charset="0"/>
              </a:rPr>
              <a:t>   		 Wisconsin-River </a:t>
            </a:r>
            <a:r>
              <a:rPr lang="en-US" dirty="0">
                <a:solidFill>
                  <a:schemeClr val="accent1">
                    <a:lumMod val="50000"/>
                  </a:schemeClr>
                </a:solidFill>
                <a:latin typeface="Calibri" pitchFamily="34" charset="0"/>
                <a:ea typeface="MS Gothic" charset="-128"/>
                <a:cs typeface="Calibri" pitchFamily="34" charset="0"/>
              </a:rPr>
              <a:t>Falls</a:t>
            </a:r>
          </a:p>
          <a:p>
            <a:pPr marL="463550" indent="-463550">
              <a:lnSpc>
                <a:spcPct val="90000"/>
              </a:lnSpc>
              <a:buClrTx/>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800" dirty="0">
              <a:solidFill>
                <a:schemeClr val="accent1">
                  <a:lumMod val="50000"/>
                </a:schemeClr>
              </a:solidFill>
              <a:latin typeface="Calibri" pitchFamily="34" charset="0"/>
              <a:ea typeface="MS Gothic" charset="-128"/>
              <a:cs typeface="Calibri" pitchFamily="34" charset="0"/>
            </a:endParaRPr>
          </a:p>
          <a:p>
            <a:pPr marL="463550" indent="-463550">
              <a:lnSpc>
                <a:spcPct val="90000"/>
              </a:lnSpc>
              <a:buClrTx/>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a:solidFill>
                  <a:schemeClr val="accent1">
                    <a:lumMod val="50000"/>
                  </a:schemeClr>
                </a:solidFill>
                <a:latin typeface="Calibri" pitchFamily="34" charset="0"/>
                <a:ea typeface="MS Gothic" charset="-128"/>
                <a:cs typeface="Calibri" pitchFamily="34" charset="0"/>
              </a:rPr>
              <a:t> </a:t>
            </a:r>
            <a:r>
              <a:rPr lang="en-US" dirty="0" smtClean="0">
                <a:solidFill>
                  <a:schemeClr val="accent1">
                    <a:lumMod val="50000"/>
                  </a:schemeClr>
                </a:solidFill>
                <a:latin typeface="Calibri" pitchFamily="34" charset="0"/>
                <a:ea typeface="MS Gothic" charset="-128"/>
                <a:cs typeface="Calibri" pitchFamily="34" charset="0"/>
              </a:rPr>
              <a:t>Chi-Cheng </a:t>
            </a:r>
            <a:r>
              <a:rPr lang="en-US" dirty="0">
                <a:solidFill>
                  <a:schemeClr val="accent1">
                    <a:lumMod val="50000"/>
                  </a:schemeClr>
                </a:solidFill>
                <a:latin typeface="Calibri" pitchFamily="34" charset="0"/>
                <a:ea typeface="MS Gothic" charset="-128"/>
                <a:cs typeface="Calibri" pitchFamily="34" charset="0"/>
              </a:rPr>
              <a:t>Lin, Computer Science Department,</a:t>
            </a:r>
          </a:p>
          <a:p>
            <a:pPr marL="463550" indent="-463550">
              <a:lnSpc>
                <a:spcPct val="90000"/>
              </a:lnSpc>
              <a:buClrTx/>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a:solidFill>
                  <a:schemeClr val="accent1">
                    <a:lumMod val="50000"/>
                  </a:schemeClr>
                </a:solidFill>
                <a:latin typeface="Calibri" pitchFamily="34" charset="0"/>
                <a:ea typeface="MS Gothic" charset="-128"/>
                <a:cs typeface="Calibri" pitchFamily="34" charset="0"/>
              </a:rPr>
              <a:t>   </a:t>
            </a:r>
            <a:r>
              <a:rPr lang="en-US" dirty="0" smtClean="0">
                <a:solidFill>
                  <a:schemeClr val="accent1">
                    <a:lumMod val="50000"/>
                  </a:schemeClr>
                </a:solidFill>
                <a:latin typeface="Calibri" pitchFamily="34" charset="0"/>
                <a:ea typeface="MS Gothic" charset="-128"/>
                <a:cs typeface="Calibri" pitchFamily="34" charset="0"/>
              </a:rPr>
              <a:t>     Winona </a:t>
            </a:r>
            <a:r>
              <a:rPr lang="en-US" dirty="0">
                <a:solidFill>
                  <a:schemeClr val="accent1">
                    <a:lumMod val="50000"/>
                  </a:schemeClr>
                </a:solidFill>
                <a:latin typeface="Calibri" pitchFamily="34" charset="0"/>
                <a:ea typeface="MS Gothic" charset="-128"/>
                <a:cs typeface="Calibri" pitchFamily="34" charset="0"/>
              </a:rPr>
              <a:t>State University</a:t>
            </a:r>
          </a:p>
          <a:p>
            <a:pPr marL="463550" indent="-463550">
              <a:lnSpc>
                <a:spcPct val="90000"/>
              </a:lnSpc>
              <a:buClrTx/>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800" dirty="0">
              <a:solidFill>
                <a:schemeClr val="accent1">
                  <a:lumMod val="50000"/>
                </a:schemeClr>
              </a:solidFill>
              <a:latin typeface="Calibri" pitchFamily="34" charset="0"/>
              <a:ea typeface="MS Gothic" charset="-128"/>
              <a:cs typeface="Calibri" pitchFamily="34" charset="0"/>
            </a:endParaRPr>
          </a:p>
          <a:p>
            <a:pPr marL="463550" indent="-463550">
              <a:lnSpc>
                <a:spcPct val="90000"/>
              </a:lnSpc>
              <a:buClrTx/>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a:solidFill>
                  <a:schemeClr val="accent1">
                    <a:lumMod val="50000"/>
                  </a:schemeClr>
                </a:solidFill>
                <a:latin typeface="Calibri" pitchFamily="34" charset="0"/>
                <a:ea typeface="MS Gothic" charset="-128"/>
                <a:cs typeface="Calibri" pitchFamily="34" charset="0"/>
              </a:rPr>
              <a:t> </a:t>
            </a:r>
            <a:r>
              <a:rPr lang="en-US" dirty="0" err="1" smtClean="0">
                <a:solidFill>
                  <a:schemeClr val="accent1">
                    <a:lumMod val="50000"/>
                  </a:schemeClr>
                </a:solidFill>
                <a:latin typeface="Calibri" pitchFamily="34" charset="0"/>
                <a:ea typeface="MS Gothic" charset="-128"/>
                <a:cs typeface="Calibri" pitchFamily="34" charset="0"/>
              </a:rPr>
              <a:t>Arlin</a:t>
            </a:r>
            <a:r>
              <a:rPr lang="en-US" dirty="0" smtClean="0">
                <a:solidFill>
                  <a:schemeClr val="accent1">
                    <a:lumMod val="50000"/>
                  </a:schemeClr>
                </a:solidFill>
                <a:latin typeface="Calibri" pitchFamily="34" charset="0"/>
                <a:ea typeface="MS Gothic" charset="-128"/>
                <a:cs typeface="Calibri" pitchFamily="34" charset="0"/>
              </a:rPr>
              <a:t> </a:t>
            </a:r>
            <a:r>
              <a:rPr lang="en-US" dirty="0">
                <a:solidFill>
                  <a:schemeClr val="accent1">
                    <a:lumMod val="50000"/>
                  </a:schemeClr>
                </a:solidFill>
                <a:latin typeface="Calibri" pitchFamily="34" charset="0"/>
                <a:ea typeface="MS Gothic" charset="-128"/>
                <a:cs typeface="Calibri" pitchFamily="34" charset="0"/>
              </a:rPr>
              <a:t>Toro, Biology Department, </a:t>
            </a:r>
            <a:r>
              <a:rPr lang="en-US" dirty="0" smtClean="0">
                <a:solidFill>
                  <a:schemeClr val="accent1">
                    <a:lumMod val="50000"/>
                  </a:schemeClr>
                </a:solidFill>
                <a:latin typeface="Calibri" pitchFamily="34" charset="0"/>
                <a:ea typeface="MS Gothic" charset="-128"/>
                <a:cs typeface="Calibri" pitchFamily="34" charset="0"/>
              </a:rPr>
              <a:t>Inter American </a:t>
            </a:r>
            <a:endParaRPr lang="en-US" dirty="0">
              <a:solidFill>
                <a:schemeClr val="accent1">
                  <a:lumMod val="50000"/>
                </a:schemeClr>
              </a:solidFill>
              <a:latin typeface="Calibri" pitchFamily="34" charset="0"/>
              <a:ea typeface="MS Gothic" charset="-128"/>
              <a:cs typeface="Calibri" pitchFamily="34" charset="0"/>
            </a:endParaRPr>
          </a:p>
          <a:p>
            <a:pPr marL="463550" indent="-463550">
              <a:lnSpc>
                <a:spcPct val="90000"/>
              </a:lnSpc>
              <a:buClrTx/>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a:solidFill>
                  <a:schemeClr val="accent1">
                    <a:lumMod val="50000"/>
                  </a:schemeClr>
                </a:solidFill>
                <a:latin typeface="Calibri" pitchFamily="34" charset="0"/>
                <a:ea typeface="MS Gothic" charset="-128"/>
                <a:cs typeface="Calibri" pitchFamily="34" charset="0"/>
              </a:rPr>
              <a:t>   </a:t>
            </a:r>
            <a:r>
              <a:rPr lang="en-US" dirty="0" smtClean="0">
                <a:solidFill>
                  <a:schemeClr val="accent1">
                    <a:lumMod val="50000"/>
                  </a:schemeClr>
                </a:solidFill>
                <a:latin typeface="Calibri" pitchFamily="34" charset="0"/>
                <a:ea typeface="MS Gothic" charset="-128"/>
                <a:cs typeface="Calibri" pitchFamily="34" charset="0"/>
              </a:rPr>
              <a:t>     University </a:t>
            </a:r>
            <a:r>
              <a:rPr lang="en-US" dirty="0">
                <a:solidFill>
                  <a:schemeClr val="accent1">
                    <a:lumMod val="50000"/>
                  </a:schemeClr>
                </a:solidFill>
                <a:latin typeface="Calibri" pitchFamily="34" charset="0"/>
                <a:ea typeface="MS Gothic" charset="-128"/>
                <a:cs typeface="Calibri" pitchFamily="34" charset="0"/>
              </a:rPr>
              <a:t>of Puerto Rico-San German campus </a:t>
            </a:r>
          </a:p>
          <a:p>
            <a:pPr marL="463550" indent="-463550">
              <a:lnSpc>
                <a:spcPct val="90000"/>
              </a:lnSpc>
              <a:buClrTx/>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800" dirty="0">
              <a:solidFill>
                <a:schemeClr val="accent1">
                  <a:lumMod val="50000"/>
                </a:schemeClr>
              </a:solidFill>
              <a:latin typeface="Calibri" pitchFamily="34" charset="0"/>
              <a:ea typeface="MS Gothic" charset="-128"/>
              <a:cs typeface="Calibri" pitchFamily="34" charset="0"/>
            </a:endParaRPr>
          </a:p>
          <a:p>
            <a:pPr marL="463550" indent="-463550">
              <a:lnSpc>
                <a:spcPct val="90000"/>
              </a:lnSpc>
              <a:buClrTx/>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a:solidFill>
                  <a:schemeClr val="accent1">
                    <a:lumMod val="50000"/>
                  </a:schemeClr>
                </a:solidFill>
                <a:latin typeface="Calibri" pitchFamily="34" charset="0"/>
                <a:ea typeface="MS Gothic" charset="-128"/>
                <a:cs typeface="Calibri" pitchFamily="34" charset="0"/>
              </a:rPr>
              <a:t> </a:t>
            </a:r>
            <a:r>
              <a:rPr lang="en-US" dirty="0" smtClean="0">
                <a:solidFill>
                  <a:schemeClr val="accent1">
                    <a:lumMod val="50000"/>
                  </a:schemeClr>
                </a:solidFill>
                <a:latin typeface="Calibri" pitchFamily="34" charset="0"/>
                <a:ea typeface="MS Gothic" charset="-128"/>
                <a:cs typeface="Calibri" pitchFamily="34" charset="0"/>
              </a:rPr>
              <a:t>Rafael </a:t>
            </a:r>
            <a:r>
              <a:rPr lang="en-US" dirty="0" err="1">
                <a:solidFill>
                  <a:schemeClr val="accent1">
                    <a:lumMod val="50000"/>
                  </a:schemeClr>
                </a:solidFill>
                <a:latin typeface="Calibri" pitchFamily="34" charset="0"/>
                <a:ea typeface="MS Gothic" charset="-128"/>
                <a:cs typeface="Calibri" pitchFamily="34" charset="0"/>
              </a:rPr>
              <a:t>Tosado</a:t>
            </a:r>
            <a:r>
              <a:rPr lang="en-US" dirty="0">
                <a:solidFill>
                  <a:schemeClr val="accent1">
                    <a:lumMod val="50000"/>
                  </a:schemeClr>
                </a:solidFill>
                <a:latin typeface="Calibri" pitchFamily="34" charset="0"/>
                <a:ea typeface="MS Gothic" charset="-128"/>
                <a:cs typeface="Calibri" pitchFamily="34" charset="0"/>
              </a:rPr>
              <a:t>, Medical Technology Program, </a:t>
            </a:r>
          </a:p>
          <a:p>
            <a:pPr marL="463550" indent="-463550">
              <a:lnSpc>
                <a:spcPct val="90000"/>
              </a:lnSpc>
              <a:buClrTx/>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a:solidFill>
                  <a:schemeClr val="accent1">
                    <a:lumMod val="50000"/>
                  </a:schemeClr>
                </a:solidFill>
                <a:latin typeface="Calibri" pitchFamily="34" charset="0"/>
                <a:ea typeface="MS Gothic" charset="-128"/>
                <a:cs typeface="Calibri" pitchFamily="34" charset="0"/>
              </a:rPr>
              <a:t>   </a:t>
            </a:r>
            <a:r>
              <a:rPr lang="en-US" dirty="0" smtClean="0">
                <a:solidFill>
                  <a:schemeClr val="accent1">
                    <a:lumMod val="50000"/>
                  </a:schemeClr>
                </a:solidFill>
                <a:latin typeface="Calibri" pitchFamily="34" charset="0"/>
                <a:ea typeface="MS Gothic" charset="-128"/>
                <a:cs typeface="Calibri" pitchFamily="34" charset="0"/>
              </a:rPr>
              <a:t>     Inter American </a:t>
            </a:r>
            <a:r>
              <a:rPr lang="en-US" dirty="0">
                <a:solidFill>
                  <a:schemeClr val="accent1">
                    <a:lumMod val="50000"/>
                  </a:schemeClr>
                </a:solidFill>
                <a:latin typeface="Calibri" pitchFamily="34" charset="0"/>
                <a:ea typeface="MS Gothic" charset="-128"/>
                <a:cs typeface="Calibri" pitchFamily="34" charset="0"/>
              </a:rPr>
              <a:t>University of Puerto Rico-Metropolitan</a:t>
            </a:r>
          </a:p>
          <a:p>
            <a:pPr marL="463550" indent="-463550">
              <a:lnSpc>
                <a:spcPct val="90000"/>
              </a:lnSpc>
              <a:buClrTx/>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a:solidFill>
                  <a:schemeClr val="accent1">
                    <a:lumMod val="50000"/>
                  </a:schemeClr>
                </a:solidFill>
                <a:latin typeface="Calibri" pitchFamily="34" charset="0"/>
                <a:ea typeface="MS Gothic" charset="-128"/>
                <a:cs typeface="Calibri" pitchFamily="34" charset="0"/>
              </a:rPr>
              <a:t>   </a:t>
            </a:r>
            <a:r>
              <a:rPr lang="en-US" dirty="0" smtClean="0">
                <a:solidFill>
                  <a:schemeClr val="accent1">
                    <a:lumMod val="50000"/>
                  </a:schemeClr>
                </a:solidFill>
                <a:latin typeface="Calibri" pitchFamily="34" charset="0"/>
                <a:ea typeface="MS Gothic" charset="-128"/>
                <a:cs typeface="Calibri" pitchFamily="34" charset="0"/>
              </a:rPr>
              <a:t>     Campus</a:t>
            </a:r>
            <a:endParaRPr lang="en-US" dirty="0">
              <a:solidFill>
                <a:schemeClr val="accent1">
                  <a:lumMod val="50000"/>
                </a:schemeClr>
              </a:solidFill>
              <a:latin typeface="Calibri" pitchFamily="34" charset="0"/>
              <a:ea typeface="MS Gothic" charset="-128"/>
              <a:cs typeface="Calibri" pitchFamily="34" charset="0"/>
            </a:endParaRPr>
          </a:p>
          <a:p>
            <a:pPr marL="463550" indent="-463550">
              <a:lnSpc>
                <a:spcPct val="90000"/>
              </a:lnSpc>
              <a:buClrTx/>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900" dirty="0">
              <a:solidFill>
                <a:schemeClr val="accent1">
                  <a:lumMod val="50000"/>
                </a:schemeClr>
              </a:solidFill>
              <a:latin typeface="Calibri" pitchFamily="34" charset="0"/>
              <a:ea typeface="MS Gothic" charset="-128"/>
              <a:cs typeface="Calibri" pitchFamily="34" charset="0"/>
            </a:endParaRPr>
          </a:p>
          <a:p>
            <a:pPr marL="463550" indent="-463550">
              <a:lnSpc>
                <a:spcPct val="90000"/>
              </a:lnSpc>
              <a:buClrTx/>
              <a:buFont typeface="Arial" pitchFamily="34" charset="0"/>
              <a:buChar cha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a:solidFill>
                  <a:schemeClr val="accent1">
                    <a:lumMod val="50000"/>
                  </a:schemeClr>
                </a:solidFill>
                <a:latin typeface="Calibri" pitchFamily="34" charset="0"/>
                <a:ea typeface="MS Gothic" charset="-128"/>
                <a:cs typeface="Calibri" pitchFamily="34" charset="0"/>
              </a:rPr>
              <a:t> C. </a:t>
            </a:r>
            <a:r>
              <a:rPr lang="en-US" dirty="0" err="1">
                <a:solidFill>
                  <a:schemeClr val="accent1">
                    <a:lumMod val="50000"/>
                  </a:schemeClr>
                </a:solidFill>
                <a:latin typeface="Calibri" pitchFamily="34" charset="0"/>
                <a:ea typeface="MS Gothic" charset="-128"/>
                <a:cs typeface="Calibri" pitchFamily="34" charset="0"/>
              </a:rPr>
              <a:t>Dinitra</a:t>
            </a:r>
            <a:r>
              <a:rPr lang="en-US" dirty="0">
                <a:solidFill>
                  <a:schemeClr val="accent1">
                    <a:lumMod val="50000"/>
                  </a:schemeClr>
                </a:solidFill>
                <a:latin typeface="Calibri" pitchFamily="34" charset="0"/>
                <a:ea typeface="MS Gothic" charset="-128"/>
                <a:cs typeface="Calibri" pitchFamily="34" charset="0"/>
              </a:rPr>
              <a:t> White, Biology Department, North Carolina</a:t>
            </a:r>
          </a:p>
          <a:p>
            <a:pPr marL="463550" indent="-463550">
              <a:lnSpc>
                <a:spcPct val="90000"/>
              </a:lnSpc>
              <a:buClrTx/>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dirty="0">
                <a:solidFill>
                  <a:schemeClr val="accent1">
                    <a:lumMod val="50000"/>
                  </a:schemeClr>
                </a:solidFill>
                <a:latin typeface="Calibri" pitchFamily="34" charset="0"/>
                <a:ea typeface="MS Gothic" charset="-128"/>
                <a:cs typeface="Calibri" pitchFamily="34" charset="0"/>
              </a:rPr>
              <a:t>   </a:t>
            </a:r>
            <a:r>
              <a:rPr lang="en-US" dirty="0" smtClean="0">
                <a:solidFill>
                  <a:schemeClr val="accent1">
                    <a:lumMod val="50000"/>
                  </a:schemeClr>
                </a:solidFill>
                <a:latin typeface="Calibri" pitchFamily="34" charset="0"/>
                <a:ea typeface="MS Gothic" charset="-128"/>
                <a:cs typeface="Calibri" pitchFamily="34" charset="0"/>
              </a:rPr>
              <a:t>     A&amp;T </a:t>
            </a:r>
            <a:r>
              <a:rPr lang="en-US" dirty="0">
                <a:solidFill>
                  <a:schemeClr val="accent1">
                    <a:lumMod val="50000"/>
                  </a:schemeClr>
                </a:solidFill>
                <a:latin typeface="Calibri" pitchFamily="34" charset="0"/>
                <a:ea typeface="MS Gothic" charset="-128"/>
                <a:cs typeface="Calibri" pitchFamily="34" charset="0"/>
              </a:rPr>
              <a:t>State University</a:t>
            </a:r>
          </a:p>
          <a:p>
            <a:pPr>
              <a:spcBef>
                <a:spcPts val="600"/>
              </a:spcBef>
              <a:buClr>
                <a:srgbClr val="FFFFFF"/>
              </a:buClr>
              <a:buFont typeface="Book Antiqua"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dirty="0">
              <a:solidFill>
                <a:srgbClr val="FFFFFF"/>
              </a:solidFill>
              <a:effectLst>
                <a:outerShdw blurRad="38100" dist="38100" dir="2700000" algn="tl">
                  <a:srgbClr val="000000"/>
                </a:outerShdw>
              </a:effectLst>
              <a:latin typeface="Book Antiqua" charset="0"/>
              <a:ea typeface="MS Gothic" charset="-128"/>
            </a:endParaRPr>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Font typeface="Times New Roman" pitchFamily="16" charset="0"/>
              <a:buNone/>
              <a:defRPr/>
            </a:pPr>
            <a:r>
              <a:rPr lang="en-US" sz="4000" dirty="0" smtClean="0">
                <a:cs typeface="Arial"/>
              </a:rPr>
              <a:t>Overview of Case It Project</a:t>
            </a:r>
          </a:p>
        </p:txBody>
      </p:sp>
      <p:sp>
        <p:nvSpPr>
          <p:cNvPr id="3" name="Content Placeholder 2"/>
          <p:cNvSpPr>
            <a:spLocks noGrp="1"/>
          </p:cNvSpPr>
          <p:nvPr>
            <p:ph idx="1"/>
          </p:nvPr>
        </p:nvSpPr>
        <p:spPr>
          <a:xfrm>
            <a:off x="685800" y="1828800"/>
            <a:ext cx="8072438" cy="4876800"/>
          </a:xfrm>
        </p:spPr>
        <p:txBody>
          <a:bodyPr/>
          <a:lstStyle/>
          <a:p>
            <a:pPr>
              <a:buClr>
                <a:schemeClr val="accent1">
                  <a:lumMod val="75000"/>
                </a:schemeClr>
              </a:buClr>
              <a:buFont typeface="Arial" pitchFamily="34" charset="0"/>
              <a:buChar char="•"/>
              <a:defRPr/>
            </a:pPr>
            <a:r>
              <a:rPr lang="en-US" sz="2400" dirty="0" smtClean="0">
                <a:latin typeface="+mj-lt"/>
                <a:cs typeface="Arial"/>
              </a:rPr>
              <a:t>Electronic framework for analyzing and discussing case studies in molecular biology</a:t>
            </a:r>
          </a:p>
          <a:p>
            <a:pPr>
              <a:buClr>
                <a:schemeClr val="accent1">
                  <a:lumMod val="75000"/>
                </a:schemeClr>
              </a:buClr>
              <a:buFont typeface="Arial" pitchFamily="34" charset="0"/>
              <a:buChar char="•"/>
              <a:defRPr/>
            </a:pPr>
            <a:r>
              <a:rPr lang="en-US" sz="2400" dirty="0" smtClean="0">
                <a:latin typeface="+mj-lt"/>
                <a:cs typeface="Arial"/>
              </a:rPr>
              <a:t>Genetic and infectious diseases and associated ethical issues</a:t>
            </a:r>
          </a:p>
          <a:p>
            <a:pPr>
              <a:buClr>
                <a:schemeClr val="accent1">
                  <a:lumMod val="75000"/>
                </a:schemeClr>
              </a:buClr>
              <a:buFont typeface="Arial" pitchFamily="34" charset="0"/>
              <a:buChar char="•"/>
              <a:defRPr/>
            </a:pPr>
            <a:r>
              <a:rPr lang="en-US" sz="2400" dirty="0" smtClean="0">
                <a:latin typeface="+mj-lt"/>
                <a:cs typeface="Arial"/>
              </a:rPr>
              <a:t>Students gather background information on cases</a:t>
            </a:r>
          </a:p>
          <a:p>
            <a:pPr>
              <a:buClr>
                <a:schemeClr val="accent1">
                  <a:lumMod val="75000"/>
                </a:schemeClr>
              </a:buClr>
              <a:buFont typeface="Arial" pitchFamily="34" charset="0"/>
              <a:buChar char="•"/>
              <a:defRPr/>
            </a:pPr>
            <a:r>
              <a:rPr lang="en-US" sz="2400" dirty="0" smtClean="0">
                <a:latin typeface="+mj-lt"/>
                <a:cs typeface="Arial"/>
              </a:rPr>
              <a:t>Analyze DNA and protein sequences using the Case It simulation (v6.06)</a:t>
            </a:r>
          </a:p>
          <a:p>
            <a:pPr>
              <a:buClr>
                <a:schemeClr val="accent1">
                  <a:lumMod val="75000"/>
                </a:schemeClr>
              </a:buClr>
              <a:buFont typeface="Arial" pitchFamily="34" charset="0"/>
              <a:buChar char="•"/>
              <a:defRPr/>
            </a:pPr>
            <a:r>
              <a:rPr lang="en-US" sz="2400" dirty="0" smtClean="0">
                <a:latin typeface="+mj-lt"/>
                <a:cs typeface="Arial"/>
              </a:rPr>
              <a:t>Can extend case analysis using MEGA bioinformatics software (</a:t>
            </a:r>
            <a:r>
              <a:rPr lang="en-US" sz="2400" dirty="0" smtClean="0">
                <a:solidFill>
                  <a:srgbClr val="C00000"/>
                </a:solidFill>
                <a:latin typeface="+mj-lt"/>
                <a:cs typeface="Arial"/>
              </a:rPr>
              <a:t>megasoftware.net</a:t>
            </a:r>
            <a:r>
              <a:rPr lang="en-US" sz="2400" dirty="0" smtClean="0">
                <a:latin typeface="+mj-lt"/>
                <a:cs typeface="Arial"/>
              </a:rPr>
              <a:t>)</a:t>
            </a:r>
          </a:p>
          <a:p>
            <a:pPr>
              <a:buClr>
                <a:schemeClr val="accent1">
                  <a:lumMod val="75000"/>
                </a:schemeClr>
              </a:buClr>
              <a:buFont typeface="Arial" pitchFamily="34" charset="0"/>
              <a:buChar char="•"/>
              <a:defRPr/>
            </a:pPr>
            <a:r>
              <a:rPr lang="en-US" sz="2400" dirty="0" smtClean="0">
                <a:latin typeface="+mj-lt"/>
                <a:cs typeface="Arial"/>
              </a:rPr>
              <a:t>We have used online poster sessions and role-playing, but there are many other ways to use software and cases</a:t>
            </a:r>
          </a:p>
          <a:p>
            <a:pPr lvl="1">
              <a:buClr>
                <a:schemeClr val="accent1">
                  <a:lumMod val="75000"/>
                </a:schemeClr>
              </a:buClr>
              <a:buFont typeface="Arial" pitchFamily="34" charset="0"/>
              <a:buChar char="•"/>
              <a:defRPr/>
            </a:pPr>
            <a:endParaRPr lang="en-US" sz="2200" dirty="0" smtClean="0">
              <a:latin typeface="Arial"/>
              <a:cs typeface="Arial"/>
            </a:endParaRPr>
          </a:p>
          <a:p>
            <a:pPr lvl="1">
              <a:buClr>
                <a:schemeClr val="accent1">
                  <a:lumMod val="75000"/>
                </a:schemeClr>
              </a:buClr>
              <a:buFont typeface="Arial" pitchFamily="34" charset="0"/>
              <a:buChar char="•"/>
              <a:defRPr/>
            </a:pPr>
            <a:endParaRPr lang="en-US" sz="2200" dirty="0" smtClean="0">
              <a:latin typeface="Arial"/>
              <a:cs typeface="Arial"/>
            </a:endParaRPr>
          </a:p>
          <a:p>
            <a:pPr lvl="1">
              <a:buClr>
                <a:schemeClr val="accent1">
                  <a:lumMod val="75000"/>
                </a:schemeClr>
              </a:buClr>
              <a:buFont typeface="Arial" pitchFamily="34" charset="0"/>
              <a:buChar char="•"/>
              <a:defRPr/>
            </a:pPr>
            <a:endParaRPr lang="en-US" sz="2200" dirty="0" smtClean="0">
              <a:latin typeface="Arial"/>
              <a:cs typeface="Arial"/>
            </a:endParaRPr>
          </a:p>
          <a:p>
            <a:pPr marL="742950" lvl="1" indent="-334963">
              <a:buClr>
                <a:schemeClr val="accent1">
                  <a:lumMod val="75000"/>
                </a:schemeClr>
              </a:buClr>
              <a:buFont typeface="Arial" pitchFamily="34" charset="0"/>
              <a:buChar char="•"/>
              <a:defRPr/>
            </a:pPr>
            <a:endParaRPr lang="en-US" sz="2200" dirty="0">
              <a:latin typeface="Arial"/>
              <a:cs typeface="Arial"/>
            </a:endParaRPr>
          </a:p>
          <a:p>
            <a:pPr marL="809624" lvl="2" indent="0">
              <a:buClr>
                <a:srgbClr val="FFFF00"/>
              </a:buClr>
              <a:defRPr/>
            </a:pPr>
            <a:endParaRPr lang="en-US" sz="2200" dirty="0" smtClean="0"/>
          </a:p>
          <a:p>
            <a:pPr marL="1144587" lvl="2" indent="-334963">
              <a:buClr>
                <a:srgbClr val="FFFF00"/>
              </a:buClr>
              <a:buFont typeface="Arial" pitchFamily="34" charset="0"/>
              <a:buChar char="•"/>
              <a:defRPr/>
            </a:pPr>
            <a:endParaRPr lang="en-US" sz="2200" dirty="0" smtClean="0"/>
          </a:p>
          <a:p>
            <a:pPr marL="407987" lvl="1" indent="0">
              <a:buClr>
                <a:srgbClr val="FFFF00"/>
              </a:buClr>
              <a:defRPr/>
            </a:pPr>
            <a:endParaRPr lang="en-US" sz="22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p:cNvSpPr>
            <a:spLocks noGrp="1" noChangeArrowheads="1"/>
          </p:cNvSpPr>
          <p:nvPr>
            <p:ph type="title"/>
          </p:nvPr>
        </p:nvSpPr>
        <p:spPr>
          <a:xfrm>
            <a:off x="609600" y="457200"/>
            <a:ext cx="7848600" cy="685800"/>
          </a:xfrm>
        </p:spPr>
        <p:txBody>
          <a:bodyPr/>
          <a:lstStyle/>
          <a:p>
            <a:pPr>
              <a:buFont typeface="Times New Roman" pitchFamily="16"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3200" dirty="0" smtClean="0"/>
              <a:t>Features of Case It v6.06</a:t>
            </a:r>
          </a:p>
        </p:txBody>
      </p:sp>
      <p:sp>
        <p:nvSpPr>
          <p:cNvPr id="8194" name="Rectangle 2"/>
          <p:cNvSpPr>
            <a:spLocks noGrp="1" noChangeArrowheads="1"/>
          </p:cNvSpPr>
          <p:nvPr>
            <p:ph idx="1"/>
          </p:nvPr>
        </p:nvSpPr>
        <p:spPr>
          <a:xfrm>
            <a:off x="381000" y="1600200"/>
            <a:ext cx="8610600" cy="4876800"/>
          </a:xfrm>
        </p:spPr>
        <p:txBody>
          <a:bodyPr/>
          <a:lstStyle/>
          <a:p>
            <a:pPr>
              <a:spcBef>
                <a:spcPts val="175"/>
              </a:spcBef>
              <a:buFont typeface="Times New Roman" pitchFamily="16" charset="0"/>
              <a:buNone/>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en-US" sz="700" dirty="0" smtClean="0"/>
          </a:p>
          <a:p>
            <a:pPr marL="800100" lvl="1" indent="-342900">
              <a:spcBef>
                <a:spcPts val="600"/>
              </a:spcBef>
              <a:buClr>
                <a:schemeClr val="accent1">
                  <a:lumMod val="75000"/>
                </a:schemeClr>
              </a:buClr>
              <a:buFont typeface="Arial"/>
              <a:buChar char="•"/>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400" dirty="0" smtClean="0"/>
              <a:t>DNA and protein electrophoresis</a:t>
            </a:r>
          </a:p>
          <a:p>
            <a:pPr marL="800100" lvl="1" indent="-342900">
              <a:spcBef>
                <a:spcPts val="500"/>
              </a:spcBef>
              <a:buClr>
                <a:schemeClr val="accent1">
                  <a:lumMod val="75000"/>
                </a:schemeClr>
              </a:buClr>
              <a:buFont typeface="Arial"/>
              <a:buChar char="•"/>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400" dirty="0" smtClean="0"/>
              <a:t>Restriction enzyme digestion and mapping</a:t>
            </a:r>
            <a:r>
              <a:rPr lang="en-US" sz="2000" dirty="0" smtClean="0"/>
              <a:t> </a:t>
            </a:r>
          </a:p>
          <a:p>
            <a:pPr marL="800100" lvl="1" indent="-342900">
              <a:spcBef>
                <a:spcPts val="600"/>
              </a:spcBef>
              <a:buClr>
                <a:schemeClr val="accent1">
                  <a:lumMod val="75000"/>
                </a:schemeClr>
              </a:buClr>
              <a:buFont typeface="Arial"/>
              <a:buChar char="•"/>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400" dirty="0" smtClean="0"/>
              <a:t>Southern, Dot and Western blotting</a:t>
            </a:r>
            <a:r>
              <a:rPr lang="en-US" sz="2000" dirty="0" smtClean="0"/>
              <a:t> </a:t>
            </a:r>
          </a:p>
          <a:p>
            <a:pPr marL="800100" lvl="1" indent="-342900">
              <a:spcBef>
                <a:spcPts val="600"/>
              </a:spcBef>
              <a:buClr>
                <a:schemeClr val="accent1">
                  <a:lumMod val="75000"/>
                </a:schemeClr>
              </a:buClr>
              <a:buFont typeface="Arial"/>
              <a:buChar char="•"/>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400" dirty="0" smtClean="0"/>
              <a:t>Polymerase Chain Reaction (single and multiplex)</a:t>
            </a:r>
            <a:r>
              <a:rPr lang="x-none" sz="2400" dirty="0" smtClean="0">
                <a:cs typeface="Arial" charset="0"/>
              </a:rPr>
              <a:t>‏</a:t>
            </a:r>
            <a:endParaRPr lang="en-US" sz="2400" dirty="0" smtClean="0"/>
          </a:p>
          <a:p>
            <a:pPr marL="800100" lvl="1" indent="-342900">
              <a:spcBef>
                <a:spcPts val="600"/>
              </a:spcBef>
              <a:buClr>
                <a:schemeClr val="accent1">
                  <a:lumMod val="75000"/>
                </a:schemeClr>
              </a:buClr>
              <a:buFont typeface="Arial"/>
              <a:buChar char="•"/>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400" dirty="0" smtClean="0"/>
              <a:t>ELISA</a:t>
            </a:r>
          </a:p>
          <a:p>
            <a:pPr marL="800100" lvl="1" indent="-342900">
              <a:spcBef>
                <a:spcPts val="600"/>
              </a:spcBef>
              <a:buClr>
                <a:schemeClr val="accent1">
                  <a:lumMod val="75000"/>
                </a:schemeClr>
              </a:buClr>
              <a:buFont typeface="Arial"/>
              <a:buChar char="•"/>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400" dirty="0" smtClean="0"/>
              <a:t>Microarrays (SNP and expression)</a:t>
            </a:r>
          </a:p>
          <a:p>
            <a:pPr marL="800100" lvl="1" indent="-342900">
              <a:spcBef>
                <a:spcPts val="600"/>
              </a:spcBef>
              <a:buClr>
                <a:schemeClr val="accent1">
                  <a:lumMod val="75000"/>
                </a:schemeClr>
              </a:buClr>
              <a:buFont typeface="Arial"/>
              <a:buChar char="•"/>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400" dirty="0" smtClean="0"/>
              <a:t>BLAST, alignments and tree-building  (in conjunction with MEGA software)</a:t>
            </a:r>
          </a:p>
          <a:p>
            <a:pPr marL="800100" lvl="1" indent="-342900">
              <a:spcBef>
                <a:spcPts val="600"/>
              </a:spcBef>
              <a:buClr>
                <a:schemeClr val="accent1">
                  <a:lumMod val="75000"/>
                </a:schemeClr>
              </a:buClr>
              <a:buFont typeface="Arial"/>
              <a:buChar char="•"/>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r>
              <a:rPr lang="en-US" sz="2400" dirty="0" smtClean="0"/>
              <a:t>Above are used to analyze case studies in genetic and infectious diseases and other biology topics</a:t>
            </a:r>
          </a:p>
          <a:p>
            <a:pPr>
              <a:spcBef>
                <a:spcPts val="250"/>
              </a:spcBef>
              <a:buClr>
                <a:schemeClr val="accent1">
                  <a:lumMod val="75000"/>
                </a:schemeClr>
              </a:buClr>
              <a:buFont typeface="Arial"/>
              <a:buChar char="•"/>
              <a:tabLst>
                <a:tab pos="341313" algn="l"/>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defRPr/>
            </a:pPr>
            <a:endParaRPr lang="en-US" sz="1000" dirty="0" smtClean="0"/>
          </a:p>
        </p:txBody>
      </p:sp>
    </p:spTree>
  </p:cSld>
  <p:clrMapOvr>
    <a:masterClrMapping/>
  </p:clrMapOvr>
  <p:transition/>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buFont typeface="Times New Roman" pitchFamily="16" charset="0"/>
              <a:buNone/>
              <a:defRPr/>
            </a:pPr>
            <a:r>
              <a:rPr lang="en-US" sz="4000" dirty="0" smtClean="0">
                <a:latin typeface="Arial"/>
                <a:cs typeface="Arial"/>
              </a:rPr>
              <a:t>Session overview</a:t>
            </a:r>
          </a:p>
        </p:txBody>
      </p:sp>
      <p:sp>
        <p:nvSpPr>
          <p:cNvPr id="3" name="Content Placeholder 2"/>
          <p:cNvSpPr>
            <a:spLocks noGrp="1"/>
          </p:cNvSpPr>
          <p:nvPr>
            <p:ph idx="1"/>
          </p:nvPr>
        </p:nvSpPr>
        <p:spPr>
          <a:xfrm>
            <a:off x="685800" y="1752600"/>
            <a:ext cx="7924800" cy="4419600"/>
          </a:xfrm>
        </p:spPr>
        <p:txBody>
          <a:bodyPr/>
          <a:lstStyle/>
          <a:p>
            <a:pPr>
              <a:buClr>
                <a:schemeClr val="accent1">
                  <a:lumMod val="75000"/>
                </a:schemeClr>
              </a:buClr>
              <a:buFont typeface="Arial" pitchFamily="34" charset="0"/>
              <a:buChar char="•"/>
              <a:defRPr/>
            </a:pPr>
            <a:r>
              <a:rPr lang="en-US" sz="2300" dirty="0" smtClean="0">
                <a:latin typeface="Arial"/>
                <a:cs typeface="Arial"/>
              </a:rPr>
              <a:t>Introduction to the Case It! project and </a:t>
            </a:r>
            <a:r>
              <a:rPr lang="en-US" sz="2300" dirty="0" err="1" smtClean="0">
                <a:latin typeface="Arial"/>
                <a:cs typeface="Arial"/>
              </a:rPr>
              <a:t>ScienceCaseNet</a:t>
            </a:r>
            <a:endParaRPr lang="en-US" sz="2300" dirty="0" smtClean="0">
              <a:latin typeface="Arial"/>
              <a:cs typeface="Arial"/>
            </a:endParaRPr>
          </a:p>
          <a:p>
            <a:pPr marL="400050" lvl="1" indent="0">
              <a:buClr>
                <a:schemeClr val="accent1">
                  <a:lumMod val="75000"/>
                </a:schemeClr>
              </a:buClr>
              <a:buFont typeface="Arial" pitchFamily="34" charset="0"/>
              <a:buChar char="•"/>
              <a:defRPr/>
            </a:pPr>
            <a:endParaRPr lang="en-US" sz="800" dirty="0" smtClean="0">
              <a:latin typeface="Arial"/>
              <a:cs typeface="Arial"/>
            </a:endParaRPr>
          </a:p>
          <a:p>
            <a:pPr marL="342900" indent="-334963">
              <a:buClr>
                <a:schemeClr val="accent1">
                  <a:lumMod val="75000"/>
                </a:schemeClr>
              </a:buClr>
              <a:buFont typeface="Arial" pitchFamily="34" charset="0"/>
              <a:buChar char="•"/>
              <a:defRPr/>
            </a:pPr>
            <a:r>
              <a:rPr lang="en-US" sz="2300" dirty="0" smtClean="0">
                <a:solidFill>
                  <a:srgbClr val="FF0000"/>
                </a:solidFill>
                <a:latin typeface="Arial"/>
                <a:cs typeface="Arial"/>
              </a:rPr>
              <a:t>Microarray cases </a:t>
            </a:r>
          </a:p>
          <a:p>
            <a:pPr marL="742950" lvl="1" indent="-334963">
              <a:buClr>
                <a:schemeClr val="accent1">
                  <a:lumMod val="75000"/>
                </a:schemeClr>
              </a:buClr>
              <a:buFont typeface="Arial" pitchFamily="34" charset="0"/>
              <a:buChar char="•"/>
              <a:defRPr/>
            </a:pPr>
            <a:r>
              <a:rPr lang="en-US" sz="2300" dirty="0" smtClean="0">
                <a:solidFill>
                  <a:srgbClr val="FF0000"/>
                </a:solidFill>
                <a:latin typeface="Arial"/>
                <a:cs typeface="Arial"/>
              </a:rPr>
              <a:t>breast cancer gene expression</a:t>
            </a:r>
          </a:p>
          <a:p>
            <a:pPr marL="742950" lvl="1" indent="-334963">
              <a:buClr>
                <a:schemeClr val="accent1">
                  <a:lumMod val="75000"/>
                </a:schemeClr>
              </a:buClr>
              <a:buFont typeface="Arial" pitchFamily="34" charset="0"/>
              <a:buChar char="•"/>
              <a:defRPr/>
            </a:pPr>
            <a:r>
              <a:rPr lang="en-US" sz="2300" dirty="0" smtClean="0">
                <a:latin typeface="Arial"/>
                <a:cs typeface="Arial"/>
              </a:rPr>
              <a:t>prostate cancer SNP analysis</a:t>
            </a:r>
          </a:p>
          <a:p>
            <a:pPr marL="342900" lvl="2" indent="-334963">
              <a:spcBef>
                <a:spcPts val="800"/>
              </a:spcBef>
              <a:buClr>
                <a:schemeClr val="accent1">
                  <a:lumMod val="75000"/>
                </a:schemeClr>
              </a:buClr>
              <a:buFont typeface="Arial" pitchFamily="34" charset="0"/>
              <a:buChar char="•"/>
              <a:defRPr/>
            </a:pPr>
            <a:endParaRPr lang="en-US" sz="800" dirty="0" smtClean="0">
              <a:latin typeface="Arial"/>
              <a:cs typeface="Arial"/>
            </a:endParaRPr>
          </a:p>
          <a:p>
            <a:pPr marL="342900" lvl="2" indent="-334963">
              <a:spcBef>
                <a:spcPts val="800"/>
              </a:spcBef>
              <a:buClr>
                <a:schemeClr val="accent1">
                  <a:lumMod val="75000"/>
                </a:schemeClr>
              </a:buClr>
              <a:buFont typeface="Arial" pitchFamily="34" charset="0"/>
              <a:buChar char="•"/>
              <a:defRPr/>
            </a:pPr>
            <a:r>
              <a:rPr lang="en-US" sz="2300" dirty="0" smtClean="0">
                <a:latin typeface="Arial"/>
                <a:cs typeface="Arial"/>
              </a:rPr>
              <a:t>Bioinformatics applications</a:t>
            </a:r>
          </a:p>
          <a:p>
            <a:pPr marL="800100" lvl="3" indent="-334963">
              <a:spcBef>
                <a:spcPts val="800"/>
              </a:spcBef>
              <a:buClr>
                <a:schemeClr val="accent1">
                  <a:lumMod val="75000"/>
                </a:schemeClr>
              </a:buClr>
              <a:buFont typeface="Arial" pitchFamily="34" charset="0"/>
              <a:buChar char="•"/>
              <a:defRPr/>
            </a:pPr>
            <a:r>
              <a:rPr lang="en-US" sz="2300" dirty="0" smtClean="0">
                <a:latin typeface="Arial"/>
                <a:cs typeface="Arial"/>
              </a:rPr>
              <a:t>Honey bee virus diversity</a:t>
            </a:r>
          </a:p>
          <a:p>
            <a:pPr marL="465137" lvl="3" indent="0">
              <a:spcBef>
                <a:spcPts val="800"/>
              </a:spcBef>
              <a:buClr>
                <a:schemeClr val="accent1">
                  <a:lumMod val="75000"/>
                </a:schemeClr>
              </a:buClr>
              <a:defRPr/>
            </a:pPr>
            <a:endParaRPr lang="en-US" sz="800" dirty="0" smtClean="0">
              <a:latin typeface="Arial"/>
              <a:cs typeface="Arial"/>
            </a:endParaRPr>
          </a:p>
          <a:p>
            <a:pPr marL="342900" lvl="2" indent="-334963">
              <a:spcBef>
                <a:spcPts val="800"/>
              </a:spcBef>
              <a:buClr>
                <a:schemeClr val="accent1">
                  <a:lumMod val="75000"/>
                </a:schemeClr>
              </a:buClr>
              <a:buFont typeface="Arial" pitchFamily="34" charset="0"/>
              <a:buChar char="•"/>
              <a:defRPr/>
            </a:pPr>
            <a:r>
              <a:rPr lang="en-US" sz="2300" dirty="0" smtClean="0">
                <a:latin typeface="Arial"/>
                <a:cs typeface="Arial"/>
              </a:rPr>
              <a:t>Freshmen research application: HHMI SEA-PHAGES</a:t>
            </a:r>
          </a:p>
          <a:p>
            <a:pPr marL="342900" lvl="2" indent="-334963">
              <a:spcBef>
                <a:spcPts val="800"/>
              </a:spcBef>
              <a:buClr>
                <a:schemeClr val="accent1">
                  <a:lumMod val="75000"/>
                </a:schemeClr>
              </a:buClr>
              <a:buFont typeface="Arial" pitchFamily="34" charset="0"/>
              <a:buChar char="•"/>
              <a:defRPr/>
            </a:pPr>
            <a:r>
              <a:rPr lang="en-US" sz="2300" dirty="0" smtClean="0">
                <a:latin typeface="Arial"/>
                <a:cs typeface="Arial"/>
              </a:rPr>
              <a:t>Case It Mobile as an alternative to the Case It simulation </a:t>
            </a:r>
          </a:p>
          <a:p>
            <a:pPr marL="342900" lvl="2" indent="-334963">
              <a:spcBef>
                <a:spcPts val="800"/>
              </a:spcBef>
              <a:buClr>
                <a:schemeClr val="accent1">
                  <a:lumMod val="75000"/>
                </a:schemeClr>
              </a:buClr>
              <a:buFont typeface="Arial" pitchFamily="34" charset="0"/>
              <a:buChar char="•"/>
              <a:defRPr/>
            </a:pPr>
            <a:r>
              <a:rPr lang="en-US" dirty="0" smtClean="0">
                <a:latin typeface="Arial"/>
                <a:cs typeface="Arial"/>
              </a:rPr>
              <a:t>How to develop your own Case It cases</a:t>
            </a:r>
          </a:p>
          <a:p>
            <a:pPr lvl="2" indent="-792163">
              <a:buClr>
                <a:schemeClr val="accent1">
                  <a:lumMod val="75000"/>
                </a:schemeClr>
              </a:buClr>
              <a:defRPr/>
            </a:pPr>
            <a:endParaRPr lang="en-US" sz="2200" dirty="0" smtClean="0">
              <a:latin typeface="Arial"/>
              <a:cs typeface="Arial"/>
            </a:endParaRPr>
          </a:p>
          <a:p>
            <a:pPr marL="1144587" lvl="2" indent="-334963">
              <a:buClr>
                <a:schemeClr val="accent1">
                  <a:lumMod val="75000"/>
                </a:schemeClr>
              </a:buClr>
              <a:defRPr/>
            </a:pPr>
            <a:endParaRPr lang="en-US" sz="2200" dirty="0">
              <a:latin typeface="Arial"/>
              <a:cs typeface="Arial"/>
            </a:endParaRPr>
          </a:p>
          <a:p>
            <a:pPr marL="407987" lvl="1" indent="0">
              <a:buClr>
                <a:schemeClr val="accent1">
                  <a:lumMod val="75000"/>
                </a:schemeClr>
              </a:buClr>
              <a:defRPr/>
            </a:pPr>
            <a:endParaRPr lang="en-US" sz="800" dirty="0" smtClean="0">
              <a:latin typeface="Arial"/>
              <a:cs typeface="Arial"/>
            </a:endParaRPr>
          </a:p>
          <a:p>
            <a:pPr marL="742950" lvl="1" indent="-334963">
              <a:buClr>
                <a:schemeClr val="accent1">
                  <a:lumMod val="75000"/>
                </a:schemeClr>
              </a:buClr>
              <a:buFont typeface="Arial" pitchFamily="34" charset="0"/>
              <a:buChar char="•"/>
              <a:defRPr/>
            </a:pPr>
            <a:endParaRPr lang="en-US" sz="2200" dirty="0">
              <a:latin typeface="Arial"/>
              <a:cs typeface="Arial"/>
            </a:endParaRPr>
          </a:p>
          <a:p>
            <a:pPr marL="809624" lvl="2" indent="0">
              <a:buClr>
                <a:srgbClr val="FFFF00"/>
              </a:buClr>
              <a:defRPr/>
            </a:pPr>
            <a:endParaRPr lang="en-US" sz="2200" dirty="0" smtClean="0"/>
          </a:p>
          <a:p>
            <a:pPr marL="1144587" lvl="2" indent="-334963">
              <a:buClr>
                <a:srgbClr val="FFFF00"/>
              </a:buClr>
              <a:buFont typeface="Arial" pitchFamily="34" charset="0"/>
              <a:buChar char="•"/>
              <a:defRPr/>
            </a:pPr>
            <a:endParaRPr lang="en-US" sz="2200" dirty="0" smtClean="0"/>
          </a:p>
          <a:p>
            <a:pPr marL="407987" lvl="1" indent="0">
              <a:buClr>
                <a:srgbClr val="FFFF00"/>
              </a:buClr>
              <a:defRPr/>
            </a:pPr>
            <a:endParaRPr lang="en-US" sz="2200" dirty="0" smtClean="0"/>
          </a:p>
        </p:txBody>
      </p:sp>
    </p:spTree>
    <p:extLst>
      <p:ext uri="{BB962C8B-B14F-4D97-AF65-F5344CB8AC3E}">
        <p14:creationId xmlns="" xmlns:p14="http://schemas.microsoft.com/office/powerpoint/2010/main" val="5693325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Breast cancer case</a:t>
            </a:r>
            <a:endParaRPr lang="en-US" dirty="0"/>
          </a:p>
        </p:txBody>
      </p:sp>
      <p:sp>
        <p:nvSpPr>
          <p:cNvPr id="3" name="Content Placeholder 2"/>
          <p:cNvSpPr>
            <a:spLocks noGrp="1"/>
          </p:cNvSpPr>
          <p:nvPr>
            <p:ph idx="1"/>
          </p:nvPr>
        </p:nvSpPr>
        <p:spPr/>
        <p:txBody>
          <a:bodyPr/>
          <a:lstStyle/>
          <a:p>
            <a:pPr>
              <a:buClr>
                <a:schemeClr val="tx2"/>
              </a:buClr>
              <a:buFont typeface="Arial" pitchFamily="34" charset="0"/>
              <a:buChar char="•"/>
              <a:defRPr/>
            </a:pPr>
            <a:r>
              <a:rPr lang="en-US" dirty="0" smtClean="0"/>
              <a:t>Woman diagnosed with breast cancer, without prior risk factors</a:t>
            </a:r>
          </a:p>
          <a:p>
            <a:pPr>
              <a:buClr>
                <a:schemeClr val="tx2"/>
              </a:buClr>
              <a:defRPr/>
            </a:pPr>
            <a:endParaRPr lang="en-US" dirty="0" smtClean="0"/>
          </a:p>
          <a:p>
            <a:pPr>
              <a:buClr>
                <a:schemeClr val="tx2"/>
              </a:buClr>
              <a:buFont typeface="Arial" pitchFamily="34" charset="0"/>
              <a:buChar char="•"/>
              <a:defRPr/>
            </a:pPr>
            <a:r>
              <a:rPr lang="en-US" dirty="0" smtClean="0"/>
              <a:t>Microarray analysis used to determine potential for aggressive growth and invasiveness of tumor</a:t>
            </a:r>
            <a:endParaRPr lang="en-US" dirty="0"/>
          </a:p>
        </p:txBody>
      </p:sp>
    </p:spTree>
    <p:extLst>
      <p:ext uri="{BB962C8B-B14F-4D97-AF65-F5344CB8AC3E}">
        <p14:creationId xmlns="" xmlns:p14="http://schemas.microsoft.com/office/powerpoint/2010/main" val="14420997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Breast cancer microarray case</a:t>
            </a:r>
            <a:endParaRPr lang="en-US" dirty="0"/>
          </a:p>
        </p:txBody>
      </p:sp>
      <p:sp>
        <p:nvSpPr>
          <p:cNvPr id="3" name="Content Placeholder 2"/>
          <p:cNvSpPr>
            <a:spLocks noGrp="1"/>
          </p:cNvSpPr>
          <p:nvPr>
            <p:ph idx="1"/>
          </p:nvPr>
        </p:nvSpPr>
        <p:spPr>
          <a:xfrm>
            <a:off x="609600" y="1981200"/>
            <a:ext cx="8077200" cy="4110038"/>
          </a:xfrm>
        </p:spPr>
        <p:txBody>
          <a:bodyPr/>
          <a:lstStyle/>
          <a:p>
            <a:pPr marL="60325" indent="-3175"/>
            <a:r>
              <a:rPr lang="en-US" sz="2800" dirty="0"/>
              <a:t>Sarah was devastated when she received a diagnosis of breast cancer. It did not seem to run in her family, so she assumed she did not have to worry about it. She is grateful for the support of her friends, especially Molly, who is a clinical lab pathologist. Molly is helping her think about the difficult decisions </a:t>
            </a:r>
            <a:r>
              <a:rPr lang="en-US" sz="2800" dirty="0" smtClean="0"/>
              <a:t>regarding </a:t>
            </a:r>
            <a:r>
              <a:rPr lang="en-US" sz="2800" dirty="0"/>
              <a:t>how aggressive her treatment should be, in terms of surgery, chemotherapy, </a:t>
            </a:r>
            <a:r>
              <a:rPr lang="en-US" sz="2800" dirty="0" smtClean="0"/>
              <a:t>etc.</a:t>
            </a:r>
            <a:endParaRPr lang="en-US" sz="2800" dirty="0"/>
          </a:p>
        </p:txBody>
      </p:sp>
    </p:spTree>
    <p:extLst>
      <p:ext uri="{BB962C8B-B14F-4D97-AF65-F5344CB8AC3E}">
        <p14:creationId xmlns="" xmlns:p14="http://schemas.microsoft.com/office/powerpoint/2010/main" val="49447441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Case It workshop:  integrating molecular biology computer simulations and bioinformatics into case-based learning a&quot;/&gt;&lt;property id=&quot;20307&quot; value=&quot;256&quot;/&gt;&lt;/object&gt;&lt;object type=&quot;3&quot; unique_id=&quot;10007&quot;&gt;&lt;property id=&quot;20148&quot; value=&quot;5&quot;/&gt;&lt;property id=&quot;20300&quot; value=&quot;Slide 3 - &amp;quot;Workshop overview&amp;quot;&quot;/&gt;&lt;property id=&quot;20307&quot; value=&quot;284&quot;/&gt;&lt;/object&gt;&lt;object type=&quot;3&quot; unique_id=&quot;10008&quot;&gt;&lt;property id=&quot;20148&quot; value=&quot;5&quot;/&gt;&lt;property id=&quot;20300&quot; value=&quot;Slide 4 - &amp;quot;Case It! Project&amp;quot;&quot;/&gt;&lt;property id=&quot;20307&quot; value=&quot;258&quot;/&gt;&lt;/object&gt;&lt;object type=&quot;3&quot; unique_id=&quot;10009&quot;&gt;&lt;property id=&quot;20148&quot; value=&quot;5&quot;/&gt;&lt;property id=&quot;20300&quot; value=&quot;Slide 6 - &amp;quot;Case It! Project&amp;quot;&quot;/&gt;&lt;property id=&quot;20307&quot; value=&quot;259&quot;/&gt;&lt;/object&gt;&lt;object type=&quot;3&quot; unique_id=&quot;10010&quot;&gt;&lt;property id=&quot;20148&quot; value=&quot;5&quot;/&gt;&lt;property id=&quot;20300&quot; value=&quot;Slide 2 - &amp;quot;Case It! Project&amp;quot;&quot;/&gt;&lt;property id=&quot;20307&quot; value=&quot;260&quot;/&gt;&lt;/object&gt;&lt;object type=&quot;3&quot; unique_id=&quot;10011&quot;&gt;&lt;property id=&quot;20148&quot; value=&quot;5&quot;/&gt;&lt;property id=&quot;20300&quot; value=&quot;Slide 9 - &amp;quot;Techniques for DNA and protein analysis&amp;#x0D;&amp;#x0A;Case It! simulation&amp;quot;&quot;/&gt;&lt;property id=&quot;20307&quot; value=&quot;261&quot;/&gt;&lt;/object&gt;&lt;object type=&quot;3&quot; unique_id=&quot;10012&quot;&gt;&lt;property id=&quot;20148&quot; value=&quot;5&quot;/&gt;&lt;property id=&quot;20300&quot; value=&quot;Slide 10 - &amp;quot;Case It! Simulation&amp;#x0D;&amp;#x0A;New features in version 6.04 &amp;quot;&quot;/&gt;&lt;property id=&quot;20307&quot; value=&quot;262&quot;/&gt;&lt;/object&gt;&lt;object type=&quot;3&quot; unique_id=&quot;10014&quot;&gt;&lt;property id=&quot;20148&quot; value=&quot;5&quot;/&gt;&lt;property id=&quot;20300&quot; value=&quot;Slide 13&quot;/&gt;&lt;property id=&quot;20307&quot; value=&quot;264&quot;/&gt;&lt;/object&gt;&lt;object type=&quot;3&quot; unique_id=&quot;10015&quot;&gt;&lt;property id=&quot;20148&quot; value=&quot;5&quot;/&gt;&lt;property id=&quot;20300&quot; value=&quot;Slide 14 - &amp;quot;HIV viral proteins&amp;quot;&quot;/&gt;&lt;property id=&quot;20307&quot; value=&quot;265&quot;/&gt;&lt;/object&gt;&lt;object type=&quot;3&quot; unique_id=&quot;10016&quot;&gt;&lt;property id=&quot;20148&quot; value=&quot;5&quot;/&gt;&lt;property id=&quot;20300&quot; value=&quot;Slide 15 - &amp;quot;Western Blot&amp;#x0D;&amp;#x0A;Band pattern interpretation&amp;quot;&quot;/&gt;&lt;property id=&quot;20307&quot; value=&quot;266&quot;/&gt;&lt;/object&gt;&lt;object type=&quot;3&quot; unique_id=&quot;10017&quot;&gt;&lt;property id=&quot;20148&quot; value=&quot;5&quot;/&gt;&lt;property id=&quot;20300&quot; value=&quot;Slide 16 - &amp;quot;Bioinformatics extension&amp;quot;&quot;/&gt;&lt;property id=&quot;20307&quot; value=&quot;267&quot;/&gt;&lt;/object&gt;&lt;object type=&quot;3&quot; unique_id=&quot;10019&quot;&gt;&lt;property id=&quot;20148&quot; value=&quot;5&quot;/&gt;&lt;property id=&quot;20300&quot; value=&quot;Slide 21 - &amp;quot;Open-ended bioinformatics extensions&amp;quot;&quot;/&gt;&lt;property id=&quot;20307&quot; value=&quot;269&quot;/&gt;&lt;/object&gt;&lt;object type=&quot;3&quot; unique_id=&quot;10020&quot;&gt;&lt;property id=&quot;20148&quot; value=&quot;5&quot;/&gt;&lt;property id=&quot;20300&quot; value=&quot;Slide 22 - &amp;quot;Other bioinformatics extensions&amp;quot;&quot;/&gt;&lt;property id=&quot;20307&quot; value=&quot;270&quot;/&gt;&lt;/object&gt;&lt;object type=&quot;3&quot; unique_id=&quot;10634&quot;&gt;&lt;property id=&quot;20148&quot; value=&quot;5&quot;/&gt;&lt;property id=&quot;20300&quot; value=&quot;Slide 11 - &amp;quot;HIV Case studies&amp;quot;&quot;/&gt;&lt;property id=&quot;20307&quot; value=&quot;285&quot;/&gt;&lt;/object&gt;&lt;object type=&quot;3&quot; unique_id=&quot;10635&quot;&gt;&lt;property id=&quot;20148&quot; value=&quot;5&quot;/&gt;&lt;property id=&quot;20300&quot; value=&quot;Slide 17 - &amp;quot;Bioinformatics extension&amp;quot;&quot;/&gt;&lt;property id=&quot;20307&quot; value=&quot;289&quot;/&gt;&lt;/object&gt;&lt;object type=&quot;3&quot; unique_id=&quot;10636&quot;&gt;&lt;property id=&quot;20148&quot; value=&quot;5&quot;/&gt;&lt;property id=&quot;20300&quot; value=&quot;Slide 18 - &amp;quot;Bioinformatics extension&amp;quot;&quot;/&gt;&lt;property id=&quot;20307&quot; value=&quot;290&quot;/&gt;&lt;/object&gt;&lt;object type=&quot;3&quot; unique_id=&quot;10637&quot;&gt;&lt;property id=&quot;20148&quot; value=&quot;5&quot;/&gt;&lt;property id=&quot;20300&quot; value=&quot;Slide 20 - &amp;quot;Open-ended bioinformatics problems &amp;quot;&quot;/&gt;&lt;property id=&quot;20307&quot; value=&quot;286&quot;/&gt;&lt;/object&gt;&lt;object type=&quot;3&quot; unique_id=&quot;11558&quot;&gt;&lt;property id=&quot;20148&quot; value=&quot;5&quot;/&gt;&lt;property id=&quot;20300&quot; value=&quot;Slide 5&quot;/&gt;&lt;property id=&quot;20307&quot; value=&quot;313&quot;/&gt;&lt;/object&gt;&lt;object type=&quot;3&quot; unique_id=&quot;11559&quot;&gt;&lt;property id=&quot;20148&quot; value=&quot;5&quot;/&gt;&lt;property id=&quot;20300&quot; value=&quot;Slide 7&quot;/&gt;&lt;property id=&quot;20307&quot; value=&quot;314&quot;/&gt;&lt;/object&gt;&lt;object type=&quot;3&quot; unique_id=&quot;11560&quot;&gt;&lt;property id=&quot;20148&quot; value=&quot;5&quot;/&gt;&lt;property id=&quot;20300&quot; value=&quot;Slide 8&quot;/&gt;&lt;property id=&quot;20307&quot; value=&quot;315&quot;/&gt;&lt;/object&gt;&lt;object type=&quot;3&quot; unique_id=&quot;12469&quot;&gt;&lt;property id=&quot;20148&quot; value=&quot;5&quot;/&gt;&lt;property id=&quot;20300&quot; value=&quot;Slide 12&quot;/&gt;&lt;property id=&quot;20307&quot; value=&quot;326&quot;/&gt;&lt;/object&gt;&lt;object type=&quot;3&quot; unique_id=&quot;12646&quot;&gt;&lt;property id=&quot;20148&quot; value=&quot;5&quot;/&gt;&lt;property id=&quot;20300&quot; value=&quot;Slide 19 - &amp;quot;Colon cancer case&amp;quot;&quot;/&gt;&lt;property id=&quot;20307&quot; value=&quot;327&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20245</TotalTime>
  <Words>1166</Words>
  <Application>Microsoft Office PowerPoint</Application>
  <PresentationFormat>On-screen Show (4:3)</PresentationFormat>
  <Paragraphs>228</Paragraphs>
  <Slides>27</Slides>
  <Notes>4</Notes>
  <HiddenSlides>0</HiddenSlides>
  <MMClips>0</MMClips>
  <ScaleCrop>false</ScaleCrop>
  <HeadingPairs>
    <vt:vector size="4" baseType="variant">
      <vt:variant>
        <vt:lpstr>Theme</vt:lpstr>
      </vt:variant>
      <vt:variant>
        <vt:i4>2</vt:i4>
      </vt:variant>
      <vt:variant>
        <vt:lpstr>Slide Titles</vt:lpstr>
      </vt:variant>
      <vt:variant>
        <vt:i4>27</vt:i4>
      </vt:variant>
    </vt:vector>
  </HeadingPairs>
  <TitlesOfParts>
    <vt:vector size="29" baseType="lpstr">
      <vt:lpstr>Office Theme</vt:lpstr>
      <vt:lpstr>Custom Design</vt:lpstr>
      <vt:lpstr>Case It:  Integrating molecular biology computer simulations and bioinformatics into case-based learning and research projects</vt:lpstr>
      <vt:lpstr>Session overview</vt:lpstr>
      <vt:lpstr>Case It! Project</vt:lpstr>
      <vt:lpstr>Case It! Project</vt:lpstr>
      <vt:lpstr>Overview of Case It Project</vt:lpstr>
      <vt:lpstr>Features of Case It v6.06</vt:lpstr>
      <vt:lpstr>Session overview</vt:lpstr>
      <vt:lpstr>Breast cancer case</vt:lpstr>
      <vt:lpstr>Breast cancer microarray case</vt:lpstr>
      <vt:lpstr>Breast cancer microarray case</vt:lpstr>
      <vt:lpstr>Microarray method</vt:lpstr>
      <vt:lpstr>Breast cancer microarray</vt:lpstr>
      <vt:lpstr>Session overview</vt:lpstr>
      <vt:lpstr>Prostate cancer case</vt:lpstr>
      <vt:lpstr>Session overview</vt:lpstr>
      <vt:lpstr>Case scenario - honeybees</vt:lpstr>
      <vt:lpstr>Primers</vt:lpstr>
      <vt:lpstr>DNA samples</vt:lpstr>
      <vt:lpstr>Procedure</vt:lpstr>
      <vt:lpstr>Case scenario - bioinformatics</vt:lpstr>
      <vt:lpstr>Case scenario - bioinformatics</vt:lpstr>
      <vt:lpstr>DNA sequence analysis</vt:lpstr>
      <vt:lpstr>Authentic research for first-year students: HHMI SEA-PHAGES Project</vt:lpstr>
      <vt:lpstr>Slide 24</vt:lpstr>
      <vt:lpstr>Slide 25</vt:lpstr>
      <vt:lpstr>Phage genetic analysis</vt:lpstr>
      <vt:lpstr>Case It Mobile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Using computer simulations integrating molecular biology techniques and bioinformatics for case-based learning in infectious diseases</dc:title>
  <dc:creator>Karen Klyczek</dc:creator>
  <cp:lastModifiedBy>Berglm</cp:lastModifiedBy>
  <cp:revision>197</cp:revision>
  <dcterms:modified xsi:type="dcterms:W3CDTF">2013-06-12T13:12:36Z</dcterms:modified>
</cp:coreProperties>
</file>