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355" r:id="rId4"/>
    <p:sldId id="258" r:id="rId5"/>
    <p:sldId id="260" r:id="rId6"/>
    <p:sldId id="358" r:id="rId7"/>
    <p:sldId id="365" r:id="rId8"/>
    <p:sldId id="375" r:id="rId9"/>
    <p:sldId id="362" r:id="rId10"/>
    <p:sldId id="363" r:id="rId11"/>
    <p:sldId id="374" r:id="rId12"/>
    <p:sldId id="364" r:id="rId13"/>
    <p:sldId id="376" r:id="rId14"/>
    <p:sldId id="367" r:id="rId15"/>
    <p:sldId id="369" r:id="rId16"/>
    <p:sldId id="370" r:id="rId17"/>
    <p:sldId id="354" r:id="rId18"/>
    <p:sldId id="373" r:id="rId19"/>
    <p:sldId id="377" r:id="rId20"/>
  </p:sldIdLst>
  <p:sldSz cx="9144000" cy="6858000" type="screen4x3"/>
  <p:notesSz cx="6858000" cy="9144000"/>
  <p:custDataLst>
    <p:tags r:id="rId23"/>
  </p:custDataLst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1pPr>
    <a:lvl2pPr marL="741363" indent="-284163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F3F8"/>
    <a:srgbClr val="4CF6FA"/>
    <a:srgbClr val="4CF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018" autoAdjust="0"/>
    <p:restoredTop sz="99836" autoAdjust="0"/>
  </p:normalViewPr>
  <p:slideViewPr>
    <p:cSldViewPr>
      <p:cViewPr>
        <p:scale>
          <a:sx n="108" d="100"/>
          <a:sy n="108" d="100"/>
        </p:scale>
        <p:origin x="-504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tags" Target="tags/tag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S Gothic" charset="-128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S Gothic" charset="-128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S Gothic" charset="-128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44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4582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1362" cy="341153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526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0025" y="-61913"/>
            <a:ext cx="1979613" cy="6153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-61913"/>
            <a:ext cx="5788025" cy="61531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1913"/>
            <a:ext cx="7843838" cy="14287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3844925" cy="4110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6925" y="1981200"/>
            <a:ext cx="3846513" cy="4110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D816-3C47-974E-97C6-6AB5DD14CC21}" type="datetimeFigureOut">
              <a:rPr lang="en-US" smtClean="0"/>
              <a:pPr/>
              <a:t>5/16/13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E1A3-7B7C-8B41-9048-77FE2760C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8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D816-3C47-974E-97C6-6AB5DD14CC21}" type="datetimeFigureOut">
              <a:rPr lang="en-US" smtClean="0"/>
              <a:pPr/>
              <a:t>5/16/13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E1A3-7B7C-8B41-9048-77FE2760C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33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D816-3C47-974E-97C6-6AB5DD14CC21}" type="datetimeFigureOut">
              <a:rPr lang="en-US" smtClean="0"/>
              <a:pPr/>
              <a:t>5/16/13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E1A3-7B7C-8B41-9048-77FE2760C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8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D816-3C47-974E-97C6-6AB5DD14CC21}" type="datetimeFigureOut">
              <a:rPr lang="en-US" smtClean="0"/>
              <a:pPr/>
              <a:t>5/16/13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E1A3-7B7C-8B41-9048-77FE2760C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32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D816-3C47-974E-97C6-6AB5DD14CC21}" type="datetimeFigureOut">
              <a:rPr lang="en-US" smtClean="0"/>
              <a:pPr/>
              <a:t>5/16/13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E1A3-7B7C-8B41-9048-77FE2760C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78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D816-3C47-974E-97C6-6AB5DD14CC21}" type="datetimeFigureOut">
              <a:rPr lang="en-US" smtClean="0"/>
              <a:pPr/>
              <a:t>5/16/13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E1A3-7B7C-8B41-9048-77FE2760C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80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D816-3C47-974E-97C6-6AB5DD14CC21}" type="datetimeFigureOut">
              <a:rPr lang="en-US" smtClean="0"/>
              <a:pPr/>
              <a:t>5/16/13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E1A3-7B7C-8B41-9048-77FE2760C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5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D816-3C47-974E-97C6-6AB5DD14CC21}" type="datetimeFigureOut">
              <a:rPr lang="en-US" smtClean="0"/>
              <a:pPr/>
              <a:t>5/16/13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E1A3-7B7C-8B41-9048-77FE2760C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1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D816-3C47-974E-97C6-6AB5DD14CC21}" type="datetimeFigureOut">
              <a:rPr lang="en-US" smtClean="0"/>
              <a:pPr/>
              <a:t>5/16/13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E1A3-7B7C-8B41-9048-77FE2760C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64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D816-3C47-974E-97C6-6AB5DD14CC21}" type="datetimeFigureOut">
              <a:rPr lang="en-US" smtClean="0"/>
              <a:pPr/>
              <a:t>5/16/13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E1A3-7B7C-8B41-9048-77FE2760C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34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D816-3C47-974E-97C6-6AB5DD14CC21}" type="datetimeFigureOut">
              <a:rPr lang="en-US" smtClean="0"/>
              <a:pPr/>
              <a:t>5/16/13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E1A3-7B7C-8B41-9048-77FE2760C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6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4925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6925" y="1981200"/>
            <a:ext cx="3846513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 userDrawn="1"/>
        </p:nvGrpSpPr>
        <p:grpSpPr bwMode="auto">
          <a:xfrm>
            <a:off x="0" y="1428755"/>
            <a:ext cx="9129713" cy="149226"/>
            <a:chOff x="0" y="900"/>
            <a:chExt cx="5751" cy="94"/>
          </a:xfrm>
          <a:solidFill>
            <a:schemeClr val="accent1">
              <a:lumMod val="75000"/>
            </a:schemeClr>
          </a:solidFill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0" y="900"/>
              <a:ext cx="5751" cy="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027" name="Rectangle 3"/>
            <p:cNvSpPr>
              <a:spLocks noChangeArrowheads="1"/>
            </p:cNvSpPr>
            <p:nvPr userDrawn="1"/>
          </p:nvSpPr>
          <p:spPr bwMode="auto">
            <a:xfrm>
              <a:off x="0" y="970"/>
              <a:ext cx="5751" cy="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61913"/>
            <a:ext cx="7843838" cy="14287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60" tIns="44280" rIns="90360" bIns="442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8438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chemeClr val="accent1">
              <a:lumMod val="75000"/>
            </a:schemeClr>
          </a:solidFill>
          <a:effectLst/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DFCA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  <a:ea typeface="MS Gothic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DFCA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  <a:ea typeface="MS Gothic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DFCA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  <a:ea typeface="MS Gothic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DFCA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  <a:ea typeface="MS Gothic" charset="-128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DFCA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  <a:ea typeface="MS Gothic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DFCA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  <a:ea typeface="MS Gothic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DFCA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  <a:ea typeface="MS Gothic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DFCA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  <a:ea typeface="MS Gothic" charset="-128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chemeClr val="accent1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chemeClr val="accent1">
              <a:lumMod val="50000"/>
            </a:schemeClr>
          </a:solidFill>
          <a:effectLst/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chemeClr val="accent1">
              <a:lumMod val="50000"/>
            </a:schemeClr>
          </a:solidFill>
          <a:effectLst/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chemeClr val="accent1">
              <a:lumMod val="50000"/>
            </a:schemeClr>
          </a:solidFill>
          <a:effectLst/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chemeClr val="accent1">
              <a:lumMod val="50000"/>
            </a:schemeClr>
          </a:solidFill>
          <a:effectLst/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D816-3C47-974E-97C6-6AB5DD14CC21}" type="datetimeFigureOut">
              <a:rPr lang="en-US" smtClean="0"/>
              <a:pPr/>
              <a:t>5/16/13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DE1A3-7B7C-8B41-9048-77FE2760C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8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agesdb.or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jpeg"/><Relationship Id="rId13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seitproject.org/mobile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aseit.uwrf.edu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762000"/>
          </a:xfrm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/>
              <a:t>Case It:  Integrating </a:t>
            </a:r>
            <a:r>
              <a:rPr lang="en-US" sz="2000" b="1" dirty="0" smtClean="0">
                <a:effectLst/>
              </a:rPr>
              <a:t>molecular</a:t>
            </a:r>
            <a:r>
              <a:rPr lang="en-US" sz="2000" b="1" dirty="0" smtClean="0"/>
              <a:t> biology computer simulations and bioinformatics into case-based learning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305800" cy="746125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400"/>
              </a:spcBef>
              <a:buFont typeface="Times New Roman" pitchFamily="16" charset="0"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Mark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Bergland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and Karen Klyczek, University of Wisconsin-River Falls</a:t>
            </a:r>
          </a:p>
          <a:p>
            <a:pPr algn="ctr">
              <a:lnSpc>
                <a:spcPct val="90000"/>
              </a:lnSpc>
              <a:spcBef>
                <a:spcPts val="250"/>
              </a:spcBef>
              <a:buFont typeface="Times New Roman" pitchFamily="16" charset="0"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1000" b="1" dirty="0" smtClean="0"/>
          </a:p>
          <a:p>
            <a:pPr algn="ctr">
              <a:lnSpc>
                <a:spcPct val="90000"/>
              </a:lnSpc>
              <a:spcBef>
                <a:spcPts val="400"/>
              </a:spcBef>
              <a:buFont typeface="Times New Roman" pitchFamily="16" charset="0"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1600" b="1" dirty="0" smtClean="0"/>
              <a:t> 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76400"/>
            <a:ext cx="6248400" cy="4624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794842" y="6364865"/>
            <a:ext cx="766335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American Society for Microbiology Conference for Undergraduate Educators, Denver 2013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Hospital-associated versus community-associated MRSA</a:t>
            </a:r>
            <a:endParaRPr lang="en-US" sz="4000" dirty="0"/>
          </a:p>
        </p:txBody>
      </p:sp>
      <p:pic>
        <p:nvPicPr>
          <p:cNvPr id="4" name="Picture 3" descr="MRSA AReyes 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9144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3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using Case It and MEGA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5962"/>
            <a:ext cx="8610600" cy="4110038"/>
          </a:xfrm>
        </p:spPr>
        <p:txBody>
          <a:bodyPr/>
          <a:lstStyle/>
          <a:p>
            <a:pPr marL="168275" indent="-168275"/>
            <a:r>
              <a:rPr lang="en-US" sz="2400" u="sng" dirty="0" smtClean="0">
                <a:solidFill>
                  <a:srgbClr val="C00000"/>
                </a:solidFill>
              </a:rPr>
              <a:t>Case It procedure</a:t>
            </a:r>
            <a:r>
              <a:rPr lang="en-US" sz="2400" dirty="0" smtClean="0"/>
              <a:t>:  Use these primers to run PCR and gel electrophoresis on the DNA samples, to see if the corresponding sequences are detected.  What do the results tell you about Nelson's infection?</a:t>
            </a:r>
          </a:p>
          <a:p>
            <a:pPr marL="168275" indent="-168275"/>
            <a:endParaRPr lang="en-US" sz="2400" dirty="0" smtClean="0">
              <a:solidFill>
                <a:srgbClr val="002060"/>
              </a:solidFill>
            </a:endParaRPr>
          </a:p>
          <a:p>
            <a:pPr marL="168275" indent="-168275"/>
            <a:r>
              <a:rPr lang="en-US" sz="2400" u="sng" dirty="0" smtClean="0">
                <a:solidFill>
                  <a:srgbClr val="C00000"/>
                </a:solidFill>
              </a:rPr>
              <a:t>Bioinformatics extension</a:t>
            </a:r>
            <a:r>
              <a:rPr lang="en-US" sz="2400" dirty="0" smtClean="0">
                <a:solidFill>
                  <a:srgbClr val="002060"/>
                </a:solidFill>
              </a:rPr>
              <a:t>:  Compare the </a:t>
            </a:r>
            <a:r>
              <a:rPr lang="en-US" sz="2400" dirty="0" err="1" smtClean="0">
                <a:solidFill>
                  <a:srgbClr val="002060"/>
                </a:solidFill>
              </a:rPr>
              <a:t>glp</a:t>
            </a:r>
            <a:r>
              <a:rPr lang="en-US" sz="2400" dirty="0" smtClean="0">
                <a:solidFill>
                  <a:srgbClr val="002060"/>
                </a:solidFill>
              </a:rPr>
              <a:t> and/or </a:t>
            </a:r>
            <a:r>
              <a:rPr lang="en-US" sz="2400" dirty="0" err="1" smtClean="0">
                <a:solidFill>
                  <a:srgbClr val="002060"/>
                </a:solidFill>
              </a:rPr>
              <a:t>mec</a:t>
            </a:r>
            <a:r>
              <a:rPr lang="en-US" sz="2400" dirty="0" smtClean="0">
                <a:solidFill>
                  <a:srgbClr val="002060"/>
                </a:solidFill>
              </a:rPr>
              <a:t> PCR products using the sequence alignment/tree building feature.  Do the tree results support your initial conclusions about the source of Nelson's infection</a:t>
            </a:r>
            <a:r>
              <a:rPr lang="en-US" sz="2400" dirty="0" smtClean="0">
                <a:solidFill>
                  <a:srgbClr val="002060"/>
                </a:solidFill>
              </a:rPr>
              <a:t>?</a:t>
            </a:r>
          </a:p>
          <a:p>
            <a:pPr marL="168275" indent="-168275"/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3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using Case It and MEGA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5962"/>
            <a:ext cx="8610600" cy="4110038"/>
          </a:xfrm>
        </p:spPr>
        <p:txBody>
          <a:bodyPr/>
          <a:lstStyle/>
          <a:p>
            <a:pPr marL="168275" indent="-168275"/>
            <a:r>
              <a:rPr lang="en-US" sz="2400" u="sng" dirty="0" smtClean="0">
                <a:solidFill>
                  <a:srgbClr val="C00000"/>
                </a:solidFill>
              </a:rPr>
              <a:t>Case It procedure</a:t>
            </a:r>
            <a:r>
              <a:rPr lang="en-US" sz="2400" dirty="0" smtClean="0"/>
              <a:t>:  Use these primers to run PCR and gel electrophoresis on the DNA samples, to see if the corresponding sequences are detected.  What do the results tell you about Nelson's infection?</a:t>
            </a:r>
          </a:p>
          <a:p>
            <a:pPr marL="168275" indent="-168275"/>
            <a:endParaRPr lang="en-US" sz="2400" dirty="0" smtClean="0">
              <a:solidFill>
                <a:srgbClr val="002060"/>
              </a:solidFill>
            </a:endParaRPr>
          </a:p>
          <a:p>
            <a:pPr marL="168275" indent="-168275"/>
            <a:r>
              <a:rPr lang="en-US" sz="2400" u="sng" dirty="0" smtClean="0">
                <a:solidFill>
                  <a:srgbClr val="C00000"/>
                </a:solidFill>
              </a:rPr>
              <a:t>Bioinformatics extension</a:t>
            </a:r>
            <a:r>
              <a:rPr lang="en-US" sz="2400" dirty="0" smtClean="0">
                <a:solidFill>
                  <a:srgbClr val="002060"/>
                </a:solidFill>
              </a:rPr>
              <a:t>:  Compare the </a:t>
            </a:r>
            <a:r>
              <a:rPr lang="en-US" sz="2400" dirty="0" err="1" smtClean="0">
                <a:solidFill>
                  <a:srgbClr val="002060"/>
                </a:solidFill>
              </a:rPr>
              <a:t>glp</a:t>
            </a:r>
            <a:r>
              <a:rPr lang="en-US" sz="2400" dirty="0" smtClean="0">
                <a:solidFill>
                  <a:srgbClr val="002060"/>
                </a:solidFill>
              </a:rPr>
              <a:t> and/or </a:t>
            </a:r>
            <a:r>
              <a:rPr lang="en-US" sz="2400" dirty="0" err="1" smtClean="0">
                <a:solidFill>
                  <a:srgbClr val="002060"/>
                </a:solidFill>
              </a:rPr>
              <a:t>mec</a:t>
            </a:r>
            <a:r>
              <a:rPr lang="en-US" sz="2400" dirty="0" smtClean="0">
                <a:solidFill>
                  <a:srgbClr val="002060"/>
                </a:solidFill>
              </a:rPr>
              <a:t> PCR products using the sequence alignment/tree building feature.  Do the tree results support your initial conclusions about the source of Nelson's infection</a:t>
            </a:r>
            <a:r>
              <a:rPr lang="en-US" sz="2400" dirty="0" smtClean="0">
                <a:solidFill>
                  <a:srgbClr val="002060"/>
                </a:solidFill>
              </a:rPr>
              <a:t>?</a:t>
            </a:r>
          </a:p>
          <a:p>
            <a:pPr marL="168275" indent="-168275"/>
            <a:endParaRPr lang="en-US" sz="2400" dirty="0">
              <a:solidFill>
                <a:srgbClr val="002060"/>
              </a:solidFill>
            </a:endParaRPr>
          </a:p>
          <a:p>
            <a:pPr marL="168275" indent="-168275"/>
            <a:r>
              <a:rPr lang="en-US" sz="2400" dirty="0" smtClean="0">
                <a:solidFill>
                  <a:srgbClr val="002060"/>
                </a:solidFill>
              </a:rPr>
              <a:t>What is a possible alternative to antibiotics?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5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Authentic research for first-year students: HHMI </a:t>
            </a:r>
            <a:r>
              <a:rPr lang="en-US" sz="3200" dirty="0" smtClean="0"/>
              <a:t>SEA-PHAGES Project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en-US" sz="2400" dirty="0" smtClean="0">
                <a:effectLst/>
              </a:rPr>
              <a:t>Fall </a:t>
            </a:r>
            <a:r>
              <a:rPr lang="en-US" sz="2400" dirty="0" smtClean="0">
                <a:effectLst/>
              </a:rPr>
              <a:t>semester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400" dirty="0" smtClean="0">
                <a:effectLst/>
              </a:rPr>
              <a:t>Isolate </a:t>
            </a:r>
            <a:r>
              <a:rPr lang="en-US" sz="2400" dirty="0" err="1" smtClean="0">
                <a:effectLst/>
              </a:rPr>
              <a:t>mycobacteriophages</a:t>
            </a:r>
            <a:r>
              <a:rPr lang="en-US" sz="2400" dirty="0" smtClean="0">
                <a:effectLst/>
              </a:rPr>
              <a:t> from soil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400" dirty="0" smtClean="0">
                <a:effectLst/>
              </a:rPr>
              <a:t>Isolate phage DNA and analyze by restriction enzyme digestion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400" dirty="0" smtClean="0">
                <a:effectLst/>
              </a:rPr>
              <a:t>Select one phage to send for </a:t>
            </a:r>
            <a:r>
              <a:rPr lang="en-US" sz="2400" dirty="0" smtClean="0">
                <a:effectLst/>
              </a:rPr>
              <a:t>sequencing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endParaRPr lang="en-US" sz="800" dirty="0" smtClean="0">
              <a:effectLst/>
            </a:endParaRPr>
          </a:p>
          <a:p>
            <a:pPr marL="341313" lvl="1" indent="-341313">
              <a:spcBef>
                <a:spcPts val="800"/>
              </a:spcBef>
              <a:buClr>
                <a:srgbClr val="FFFF00"/>
              </a:buClr>
            </a:pPr>
            <a:r>
              <a:rPr lang="en-US" sz="2400" dirty="0"/>
              <a:t>Spring semester – phage genomics  (</a:t>
            </a:r>
            <a:r>
              <a:rPr lang="en-US" sz="2400" dirty="0">
                <a:hlinkClick r:id="rId2"/>
              </a:rPr>
              <a:t>www.phagesdb.org</a:t>
            </a:r>
            <a:r>
              <a:rPr lang="en-US" sz="2400" dirty="0"/>
              <a:t>)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400" dirty="0" smtClean="0"/>
              <a:t>Annotate </a:t>
            </a:r>
            <a:r>
              <a:rPr lang="en-US" sz="2400" dirty="0"/>
              <a:t>genes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400" dirty="0"/>
              <a:t>Comparative genomics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400" dirty="0"/>
              <a:t>Research projects on phage biology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endParaRPr lang="en-US" sz="2400" dirty="0" smtClean="0">
              <a:effectLst/>
            </a:endParaRPr>
          </a:p>
          <a:p>
            <a:pPr lvl="1">
              <a:buClr>
                <a:srgbClr val="FFFF00"/>
              </a:buClr>
            </a:pPr>
            <a:endParaRPr lang="en-US" sz="2400" dirty="0" smtClean="0">
              <a:effectLst/>
            </a:endParaRP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8"/>
          <a:stretch/>
        </p:blipFill>
        <p:spPr bwMode="auto">
          <a:xfrm>
            <a:off x="0" y="1524000"/>
            <a:ext cx="8847598" cy="361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838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Abrogate lab gel            Abrogate virtual gel       Bxb1 virtual gel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7867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L=1 kb ladder; U=undigested; B=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BamHI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; C=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ClaI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;  E=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EcoRI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 H=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HindIII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773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/>
          <p:cNvGrpSpPr/>
          <p:nvPr/>
        </p:nvGrpSpPr>
        <p:grpSpPr>
          <a:xfrm>
            <a:off x="1905000" y="933271"/>
            <a:ext cx="5108626" cy="4492626"/>
            <a:chOff x="2030361" y="329380"/>
            <a:chExt cx="5108626" cy="449262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361" y="329380"/>
              <a:ext cx="2347913" cy="4492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29381"/>
              <a:ext cx="2414587" cy="4492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030361" y="329381"/>
              <a:ext cx="51086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 1   2    3    4    5   6    7     8                9   10   11   12   13   14  15  16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133600" y="698713"/>
              <a:ext cx="487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 *     </a:t>
              </a:r>
              <a:r>
                <a:rPr lang="en-US" dirty="0" smtClean="0">
                  <a:solidFill>
                    <a:srgbClr val="FF0000"/>
                  </a:solidFill>
                </a:rPr>
                <a:t>*</a:t>
              </a:r>
              <a:r>
                <a:rPr lang="en-US" dirty="0" smtClean="0">
                  <a:solidFill>
                    <a:schemeClr val="bg1"/>
                  </a:solidFill>
                </a:rPr>
                <a:t>     *                    </a:t>
              </a:r>
              <a:r>
                <a:rPr lang="en-US" dirty="0" smtClean="0">
                  <a:solidFill>
                    <a:srgbClr val="FF0000"/>
                  </a:solidFill>
                </a:rPr>
                <a:t>*</a:t>
              </a:r>
              <a:r>
                <a:rPr lang="en-US" dirty="0" smtClean="0">
                  <a:solidFill>
                    <a:schemeClr val="bg1"/>
                  </a:solidFill>
                </a:rPr>
                <a:t>  *  *  * 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28800" y="323671"/>
            <a:ext cx="2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HaeIII</a:t>
            </a:r>
            <a:r>
              <a:rPr lang="en-US" dirty="0" smtClean="0">
                <a:solidFill>
                  <a:schemeClr val="tx1"/>
                </a:solidFill>
              </a:rPr>
              <a:t> Lab Gels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23671"/>
            <a:ext cx="2414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HaeIII</a:t>
            </a:r>
            <a:r>
              <a:rPr lang="en-US" dirty="0" smtClean="0">
                <a:solidFill>
                  <a:schemeClr val="tx1"/>
                </a:solidFill>
              </a:rPr>
              <a:t> Virtual Gel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581471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FF00"/>
              </a:buClr>
            </a:pPr>
            <a:r>
              <a:rPr lang="en-US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*</a:t>
            </a:r>
            <a:r>
              <a:rPr lang="en-US" dirty="0" smtClean="0">
                <a:solidFill>
                  <a:schemeClr val="tx1"/>
                </a:solidFill>
              </a:rPr>
              <a:t> Indicates A1 phages</a:t>
            </a:r>
          </a:p>
          <a:p>
            <a:pPr marL="285750" indent="-285750">
              <a:buClr>
                <a:srgbClr val="FFFF00"/>
              </a:buClr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*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Indicates Abrogate</a:t>
            </a:r>
          </a:p>
          <a:p>
            <a:pPr marL="285750" indent="-285750">
              <a:buClr>
                <a:srgbClr val="FFFF00"/>
              </a:buClr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2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7467601" y="3352800"/>
            <a:ext cx="1357745" cy="2743199"/>
            <a:chOff x="7467601" y="3352800"/>
            <a:chExt cx="1357745" cy="2743199"/>
          </a:xfrm>
        </p:grpSpPr>
        <p:sp>
          <p:nvSpPr>
            <p:cNvPr id="16" name="TextBox 15"/>
            <p:cNvSpPr txBox="1"/>
            <p:nvPr/>
          </p:nvSpPr>
          <p:spPr>
            <a:xfrm>
              <a:off x="7772400" y="3352800"/>
              <a:ext cx="8234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254061"/>
                  </a:solidFill>
                </a:rPr>
                <a:t>F2 </a:t>
              </a:r>
              <a:r>
                <a:rPr lang="en-US" sz="1400" dirty="0" err="1" smtClean="0">
                  <a:solidFill>
                    <a:srgbClr val="254061"/>
                  </a:solidFill>
                </a:rPr>
                <a:t>Yoshi</a:t>
              </a:r>
              <a:endParaRPr lang="en-US" sz="1400" dirty="0">
                <a:solidFill>
                  <a:srgbClr val="254061"/>
                </a:solidFill>
              </a:endParaRPr>
            </a:p>
          </p:txBody>
        </p:sp>
        <p:pic>
          <p:nvPicPr>
            <p:cNvPr id="17" name="Picture 16" descr="Emily Sirek- Apr 24, 2013 1242 PM - Yoshi.jpg"/>
            <p:cNvPicPr>
              <a:picLocks noChangeAspect="1"/>
            </p:cNvPicPr>
            <p:nvPr/>
          </p:nvPicPr>
          <p:blipFill>
            <a:blip r:embed="rId2" cstate="print"/>
            <a:srcRect l="8473" r="28520" b="40244"/>
            <a:stretch>
              <a:fillRect/>
            </a:stretch>
          </p:blipFill>
          <p:spPr>
            <a:xfrm rot="5400000">
              <a:off x="6927274" y="4197926"/>
              <a:ext cx="2438400" cy="1357745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971800" y="3352800"/>
            <a:ext cx="1404512" cy="2748742"/>
            <a:chOff x="2971800" y="3352800"/>
            <a:chExt cx="1404512" cy="2748742"/>
          </a:xfrm>
        </p:grpSpPr>
        <p:sp>
          <p:nvSpPr>
            <p:cNvPr id="10" name="TextBox 9"/>
            <p:cNvSpPr txBox="1"/>
            <p:nvPr/>
          </p:nvSpPr>
          <p:spPr>
            <a:xfrm>
              <a:off x="3048000" y="3352800"/>
              <a:ext cx="12362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254061"/>
                  </a:solidFill>
                </a:rPr>
                <a:t>T </a:t>
              </a:r>
              <a:r>
                <a:rPr lang="en-US" sz="1400" dirty="0" err="1" smtClean="0">
                  <a:solidFill>
                    <a:srgbClr val="254061"/>
                  </a:solidFill>
                </a:rPr>
                <a:t>RonRayGun</a:t>
              </a:r>
              <a:endParaRPr lang="en-US" sz="1400" dirty="0">
                <a:solidFill>
                  <a:srgbClr val="254061"/>
                </a:solidFill>
              </a:endParaRPr>
            </a:p>
          </p:txBody>
        </p:sp>
        <p:pic>
          <p:nvPicPr>
            <p:cNvPr id="18" name="Picture 17" descr="Erin Sorge- Apr 22, 2013 241 PM - JHC117.jpg"/>
            <p:cNvPicPr>
              <a:picLocks noChangeAspect="1"/>
            </p:cNvPicPr>
            <p:nvPr/>
          </p:nvPicPr>
          <p:blipFill>
            <a:blip r:embed="rId3" cstate="print"/>
            <a:srcRect l="7041" r="31912" b="40244"/>
            <a:stretch>
              <a:fillRect/>
            </a:stretch>
          </p:blipFill>
          <p:spPr>
            <a:xfrm rot="5400000">
              <a:off x="2452085" y="4177315"/>
              <a:ext cx="2443942" cy="140451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971800" y="304800"/>
            <a:ext cx="1371600" cy="2814536"/>
            <a:chOff x="2819400" y="304800"/>
            <a:chExt cx="1371600" cy="2814536"/>
          </a:xfrm>
        </p:grpSpPr>
        <p:sp>
          <p:nvSpPr>
            <p:cNvPr id="4" name="TextBox 3"/>
            <p:cNvSpPr txBox="1"/>
            <p:nvPr/>
          </p:nvSpPr>
          <p:spPr>
            <a:xfrm>
              <a:off x="3124200" y="304800"/>
              <a:ext cx="6848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254061"/>
                  </a:solidFill>
                </a:rPr>
                <a:t>M Rey</a:t>
              </a:r>
              <a:endParaRPr lang="en-US" sz="1400" dirty="0">
                <a:solidFill>
                  <a:srgbClr val="254061"/>
                </a:solidFill>
              </a:endParaRPr>
            </a:p>
          </p:txBody>
        </p:sp>
        <p:pic>
          <p:nvPicPr>
            <p:cNvPr id="19" name="Picture 18" descr="Kris Cole- Apr 22, 2013 242 PM - Rey photo 1.jpg"/>
            <p:cNvPicPr>
              <a:picLocks noChangeAspect="1"/>
            </p:cNvPicPr>
            <p:nvPr/>
          </p:nvPicPr>
          <p:blipFill>
            <a:blip r:embed="rId4" cstate="print"/>
            <a:srcRect l="7041" r="31384" b="42683"/>
            <a:stretch>
              <a:fillRect/>
            </a:stretch>
          </p:blipFill>
          <p:spPr>
            <a:xfrm rot="5400000">
              <a:off x="2250332" y="1178668"/>
              <a:ext cx="2509736" cy="13716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562100" y="314325"/>
            <a:ext cx="1377950" cy="2800350"/>
            <a:chOff x="1371600" y="304800"/>
            <a:chExt cx="1377950" cy="2800350"/>
          </a:xfrm>
        </p:grpSpPr>
        <p:sp>
          <p:nvSpPr>
            <p:cNvPr id="3" name="TextBox 2"/>
            <p:cNvSpPr txBox="1"/>
            <p:nvPr/>
          </p:nvSpPr>
          <p:spPr>
            <a:xfrm>
              <a:off x="1524000" y="304800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254061"/>
                  </a:solidFill>
                </a:rPr>
                <a:t>L2 </a:t>
              </a:r>
              <a:r>
                <a:rPr lang="en-US" sz="1400" dirty="0" err="1" smtClean="0">
                  <a:solidFill>
                    <a:srgbClr val="254061"/>
                  </a:solidFill>
                </a:rPr>
                <a:t>Breezona</a:t>
              </a:r>
              <a:endParaRPr lang="en-US" sz="1400" dirty="0">
                <a:solidFill>
                  <a:srgbClr val="254061"/>
                </a:solidFill>
              </a:endParaRPr>
            </a:p>
          </p:txBody>
        </p:sp>
        <p:pic>
          <p:nvPicPr>
            <p:cNvPr id="20" name="Picture 19" descr="Ciara Buechner- Apr 22, 2013 425 PM - Breezona.jpg"/>
            <p:cNvPicPr>
              <a:picLocks noChangeAspect="1"/>
            </p:cNvPicPr>
            <p:nvPr/>
          </p:nvPicPr>
          <p:blipFill>
            <a:blip r:embed="rId5" cstate="print"/>
            <a:srcRect l="7041" r="29421" b="40244"/>
            <a:stretch>
              <a:fillRect/>
            </a:stretch>
          </p:blipFill>
          <p:spPr>
            <a:xfrm rot="5400000">
              <a:off x="812800" y="1168400"/>
              <a:ext cx="2495550" cy="137795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52399" y="304800"/>
            <a:ext cx="1400175" cy="2819402"/>
            <a:chOff x="-1" y="304800"/>
            <a:chExt cx="1400175" cy="2819402"/>
          </a:xfrm>
        </p:grpSpPr>
        <p:sp>
          <p:nvSpPr>
            <p:cNvPr id="2" name="TextBox 1"/>
            <p:cNvSpPr txBox="1"/>
            <p:nvPr/>
          </p:nvSpPr>
          <p:spPr>
            <a:xfrm>
              <a:off x="228600" y="304800"/>
              <a:ext cx="1005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254061"/>
                  </a:solidFill>
                </a:rPr>
                <a:t>L1 Joe Dirt</a:t>
              </a:r>
              <a:endParaRPr lang="en-US" sz="1400" dirty="0">
                <a:solidFill>
                  <a:srgbClr val="254061"/>
                </a:solidFill>
              </a:endParaRPr>
            </a:p>
          </p:txBody>
        </p:sp>
        <p:pic>
          <p:nvPicPr>
            <p:cNvPr id="21" name="Picture 20" descr="Emily Falch- Apr 22, 2013 433 PM - joedirt.jpg"/>
            <p:cNvPicPr>
              <a:picLocks noChangeAspect="1"/>
            </p:cNvPicPr>
            <p:nvPr/>
          </p:nvPicPr>
          <p:blipFill>
            <a:blip r:embed="rId6" cstate="print"/>
            <a:srcRect l="7041" r="29952" b="40244"/>
            <a:stretch>
              <a:fillRect/>
            </a:stretch>
          </p:blipFill>
          <p:spPr>
            <a:xfrm rot="5400000">
              <a:off x="-557214" y="1166813"/>
              <a:ext cx="2514602" cy="1400175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4419599" y="304800"/>
            <a:ext cx="1432737" cy="2819402"/>
            <a:chOff x="4419599" y="304800"/>
            <a:chExt cx="1432737" cy="2819402"/>
          </a:xfrm>
        </p:grpSpPr>
        <p:sp>
          <p:nvSpPr>
            <p:cNvPr id="5" name="TextBox 4"/>
            <p:cNvSpPr txBox="1"/>
            <p:nvPr/>
          </p:nvSpPr>
          <p:spPr>
            <a:xfrm>
              <a:off x="4572000" y="304800"/>
              <a:ext cx="8906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254061"/>
                  </a:solidFill>
                </a:rPr>
                <a:t>N Butters</a:t>
              </a:r>
              <a:endParaRPr lang="en-US" sz="1400" dirty="0">
                <a:solidFill>
                  <a:srgbClr val="254061"/>
                </a:solidFill>
              </a:endParaRPr>
            </a:p>
          </p:txBody>
        </p:sp>
        <p:pic>
          <p:nvPicPr>
            <p:cNvPr id="25" name="Picture 24" descr="Lucas Zellmer- Apr 22, 2013 432 PM - Butters.jpg"/>
            <p:cNvPicPr>
              <a:picLocks noChangeAspect="1"/>
            </p:cNvPicPr>
            <p:nvPr/>
          </p:nvPicPr>
          <p:blipFill>
            <a:blip r:embed="rId7" cstate="print"/>
            <a:srcRect l="7041" r="31384" b="40244"/>
            <a:stretch>
              <a:fillRect/>
            </a:stretch>
          </p:blipFill>
          <p:spPr>
            <a:xfrm rot="5400000">
              <a:off x="3878667" y="1150533"/>
              <a:ext cx="2514601" cy="1432737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7467600" y="304800"/>
            <a:ext cx="1406979" cy="2819401"/>
            <a:chOff x="7467600" y="304800"/>
            <a:chExt cx="1406979" cy="2819401"/>
          </a:xfrm>
        </p:grpSpPr>
        <p:sp>
          <p:nvSpPr>
            <p:cNvPr id="7" name="TextBox 6"/>
            <p:cNvSpPr txBox="1"/>
            <p:nvPr/>
          </p:nvSpPr>
          <p:spPr>
            <a:xfrm>
              <a:off x="7696200" y="304800"/>
              <a:ext cx="10422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254061"/>
                  </a:solidFill>
                </a:rPr>
                <a:t>P </a:t>
              </a:r>
              <a:r>
                <a:rPr lang="en-US" sz="1400" dirty="0" err="1" smtClean="0">
                  <a:solidFill>
                    <a:srgbClr val="254061"/>
                  </a:solidFill>
                </a:rPr>
                <a:t>Fishburne</a:t>
              </a:r>
              <a:endParaRPr lang="en-US" sz="1400" dirty="0">
                <a:solidFill>
                  <a:srgbClr val="254061"/>
                </a:solidFill>
              </a:endParaRPr>
            </a:p>
          </p:txBody>
        </p:sp>
        <p:pic>
          <p:nvPicPr>
            <p:cNvPr id="26" name="Picture 25" descr="Lucas Zellmer- Apr 22, 2013 432 PM - fishburne restriction digest.jpg"/>
            <p:cNvPicPr>
              <a:picLocks noChangeAspect="1"/>
            </p:cNvPicPr>
            <p:nvPr/>
          </p:nvPicPr>
          <p:blipFill>
            <a:blip r:embed="rId8" cstate="print"/>
            <a:srcRect l="7041" r="32816" b="42683"/>
            <a:stretch>
              <a:fillRect/>
            </a:stretch>
          </p:blipFill>
          <p:spPr>
            <a:xfrm rot="5400000">
              <a:off x="6913789" y="1163411"/>
              <a:ext cx="2514601" cy="140697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6019800" y="3352800"/>
            <a:ext cx="1335643" cy="2748743"/>
            <a:chOff x="5867399" y="3352800"/>
            <a:chExt cx="1335643" cy="2748743"/>
          </a:xfrm>
        </p:grpSpPr>
        <p:sp>
          <p:nvSpPr>
            <p:cNvPr id="15" name="TextBox 14"/>
            <p:cNvSpPr txBox="1"/>
            <p:nvPr/>
          </p:nvSpPr>
          <p:spPr>
            <a:xfrm>
              <a:off x="6172200" y="3352800"/>
              <a:ext cx="8346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254061"/>
                  </a:solidFill>
                </a:rPr>
                <a:t>F2 </a:t>
              </a:r>
              <a:r>
                <a:rPr lang="en-US" sz="1400" dirty="0" err="1" smtClean="0">
                  <a:solidFill>
                    <a:srgbClr val="254061"/>
                  </a:solidFill>
                </a:rPr>
                <a:t>Avani</a:t>
              </a:r>
              <a:endParaRPr lang="en-US" sz="1400" dirty="0">
                <a:solidFill>
                  <a:srgbClr val="254061"/>
                </a:solidFill>
              </a:endParaRPr>
            </a:p>
          </p:txBody>
        </p:sp>
        <p:pic>
          <p:nvPicPr>
            <p:cNvPr id="27" name="Picture 26" descr="Brittany Grandaw- Apr 22, 2013 425 PM - avani.jpg"/>
            <p:cNvPicPr>
              <a:picLocks noChangeAspect="1"/>
            </p:cNvPicPr>
            <p:nvPr/>
          </p:nvPicPr>
          <p:blipFill>
            <a:blip r:embed="rId9" cstate="print"/>
            <a:srcRect l="7041" r="31384" b="42683"/>
            <a:stretch>
              <a:fillRect/>
            </a:stretch>
          </p:blipFill>
          <p:spPr>
            <a:xfrm rot="5400000">
              <a:off x="5313250" y="4211750"/>
              <a:ext cx="2443942" cy="1335643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28600" y="3352800"/>
            <a:ext cx="1295400" cy="2730230"/>
            <a:chOff x="228600" y="3352800"/>
            <a:chExt cx="1295400" cy="2730230"/>
          </a:xfrm>
        </p:grpSpPr>
        <p:sp>
          <p:nvSpPr>
            <p:cNvPr id="8" name="TextBox 7"/>
            <p:cNvSpPr txBox="1"/>
            <p:nvPr/>
          </p:nvSpPr>
          <p:spPr>
            <a:xfrm>
              <a:off x="304800" y="3352800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254061"/>
                  </a:solidFill>
                </a:rPr>
                <a:t>Q </a:t>
              </a:r>
              <a:r>
                <a:rPr lang="en-US" sz="1400" dirty="0" err="1" smtClean="0">
                  <a:solidFill>
                    <a:srgbClr val="254061"/>
                  </a:solidFill>
                </a:rPr>
                <a:t>OBUPride</a:t>
              </a:r>
              <a:endParaRPr lang="en-US" sz="1400" dirty="0">
                <a:solidFill>
                  <a:srgbClr val="254061"/>
                </a:solidFill>
              </a:endParaRPr>
            </a:p>
          </p:txBody>
        </p:sp>
        <p:pic>
          <p:nvPicPr>
            <p:cNvPr id="28" name="Picture 27" descr="Gabby Field- Apr 22, 2013 434 PM - OBUpride.jpg"/>
            <p:cNvPicPr>
              <a:picLocks noChangeAspect="1"/>
            </p:cNvPicPr>
            <p:nvPr/>
          </p:nvPicPr>
          <p:blipFill>
            <a:blip r:embed="rId10" cstate="print"/>
            <a:srcRect l="7041" r="29952" b="42683"/>
            <a:stretch>
              <a:fillRect/>
            </a:stretch>
          </p:blipFill>
          <p:spPr>
            <a:xfrm rot="5400000">
              <a:off x="-336415" y="4222616"/>
              <a:ext cx="2425429" cy="129540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4648200" y="3352800"/>
            <a:ext cx="1302328" cy="2743201"/>
            <a:chOff x="4495800" y="3352800"/>
            <a:chExt cx="1302328" cy="2743201"/>
          </a:xfrm>
        </p:grpSpPr>
        <p:sp>
          <p:nvSpPr>
            <p:cNvPr id="14" name="Rectangle 13"/>
            <p:cNvSpPr/>
            <p:nvPr/>
          </p:nvSpPr>
          <p:spPr>
            <a:xfrm>
              <a:off x="4724400" y="3352800"/>
              <a:ext cx="10182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254061"/>
                  </a:solidFill>
                </a:rPr>
                <a:t>F1 Dorothy</a:t>
              </a:r>
              <a:endParaRPr lang="en-US" sz="1400" dirty="0">
                <a:solidFill>
                  <a:srgbClr val="254061"/>
                </a:solidFill>
              </a:endParaRPr>
            </a:p>
          </p:txBody>
        </p:sp>
        <p:pic>
          <p:nvPicPr>
            <p:cNvPr id="29" name="Picture 28" descr="Gabby Field- Apr 22, 2013 434 PM - dorothy.jpg"/>
            <p:cNvPicPr>
              <a:picLocks noChangeAspect="1"/>
            </p:cNvPicPr>
            <p:nvPr/>
          </p:nvPicPr>
          <p:blipFill>
            <a:blip r:embed="rId11" cstate="print"/>
            <a:srcRect l="7041" r="29952" b="42683"/>
            <a:stretch>
              <a:fillRect/>
            </a:stretch>
          </p:blipFill>
          <p:spPr>
            <a:xfrm rot="5400000">
              <a:off x="3927763" y="4225637"/>
              <a:ext cx="2438401" cy="1302328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5943600" y="304800"/>
            <a:ext cx="1371600" cy="2814537"/>
            <a:chOff x="5943600" y="304800"/>
            <a:chExt cx="1371600" cy="2814537"/>
          </a:xfrm>
        </p:grpSpPr>
        <p:sp>
          <p:nvSpPr>
            <p:cNvPr id="6" name="TextBox 5"/>
            <p:cNvSpPr txBox="1"/>
            <p:nvPr/>
          </p:nvSpPr>
          <p:spPr>
            <a:xfrm>
              <a:off x="6096000" y="304800"/>
              <a:ext cx="9974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254061"/>
                  </a:solidFill>
                </a:rPr>
                <a:t>O </a:t>
              </a:r>
              <a:r>
                <a:rPr lang="en-US" sz="1400" dirty="0" err="1" smtClean="0">
                  <a:solidFill>
                    <a:srgbClr val="254061"/>
                  </a:solidFill>
                </a:rPr>
                <a:t>Catdawg</a:t>
              </a:r>
              <a:endParaRPr lang="en-US" sz="1400" dirty="0">
                <a:solidFill>
                  <a:srgbClr val="254061"/>
                </a:solidFill>
              </a:endParaRPr>
            </a:p>
          </p:txBody>
        </p:sp>
        <p:pic>
          <p:nvPicPr>
            <p:cNvPr id="30" name="Picture 29" descr="catdawg.jpg"/>
            <p:cNvPicPr>
              <a:picLocks noChangeAspect="1"/>
            </p:cNvPicPr>
            <p:nvPr/>
          </p:nvPicPr>
          <p:blipFill>
            <a:blip r:embed="rId12" cstate="print"/>
            <a:srcRect l="7041" r="31384" b="42683"/>
            <a:stretch>
              <a:fillRect/>
            </a:stretch>
          </p:blipFill>
          <p:spPr>
            <a:xfrm rot="5400000">
              <a:off x="5374531" y="1178669"/>
              <a:ext cx="2509737" cy="137160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1600199" y="3352800"/>
            <a:ext cx="1302327" cy="2743200"/>
            <a:chOff x="1600199" y="3352800"/>
            <a:chExt cx="1302327" cy="2743200"/>
          </a:xfrm>
        </p:grpSpPr>
        <p:sp>
          <p:nvSpPr>
            <p:cNvPr id="9" name="TextBox 8"/>
            <p:cNvSpPr txBox="1"/>
            <p:nvPr/>
          </p:nvSpPr>
          <p:spPr>
            <a:xfrm>
              <a:off x="1905000" y="3352800"/>
              <a:ext cx="8643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254061"/>
                  </a:solidFill>
                </a:rPr>
                <a:t>S Marvin</a:t>
              </a:r>
              <a:endParaRPr lang="en-US" sz="1400" dirty="0">
                <a:solidFill>
                  <a:srgbClr val="254061"/>
                </a:solidFill>
              </a:endParaRPr>
            </a:p>
          </p:txBody>
        </p:sp>
        <p:pic>
          <p:nvPicPr>
            <p:cNvPr id="40" name="Picture 39" descr="Marvin.jpg"/>
            <p:cNvPicPr>
              <a:picLocks noChangeAspect="1"/>
            </p:cNvPicPr>
            <p:nvPr/>
          </p:nvPicPr>
          <p:blipFill>
            <a:blip r:embed="rId13" cstate="print"/>
            <a:srcRect l="7041" r="29952" b="42683"/>
            <a:stretch>
              <a:fillRect/>
            </a:stretch>
          </p:blipFill>
          <p:spPr>
            <a:xfrm rot="5400000">
              <a:off x="1032163" y="4225636"/>
              <a:ext cx="2438400" cy="1302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423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148638" cy="909638"/>
          </a:xfrm>
        </p:spPr>
        <p:txBody>
          <a:bodyPr/>
          <a:lstStyle/>
          <a:p>
            <a:r>
              <a:rPr lang="en-US" sz="3200" dirty="0" smtClean="0"/>
              <a:t>Case It Mobile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458200" cy="3505200"/>
          </a:xfrm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400" dirty="0" smtClean="0"/>
              <a:t>Case It v6.06 is a PC application that can also be run on Macs running Windows, via Parallels or </a:t>
            </a:r>
            <a:r>
              <a:rPr lang="en-US" sz="2400" dirty="0" err="1" smtClean="0"/>
              <a:t>Bootcamp</a:t>
            </a:r>
            <a:endParaRPr lang="en-US" sz="2400" dirty="0" smtClean="0"/>
          </a:p>
          <a:p>
            <a: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400" dirty="0" smtClean="0"/>
              <a:t>Case It Mobile is a collection of screen-capture videos of the Case It simulation in action, that can be run using a web browser on a laptop, smart phone, or tablet</a:t>
            </a:r>
          </a:p>
          <a:p>
            <a: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400" dirty="0" smtClean="0"/>
              <a:t>Useful when either time is not available to run the actual simulation, or PCs (or Macs running Windows) are not available</a:t>
            </a:r>
          </a:p>
          <a:p>
            <a: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400" dirty="0" smtClean="0"/>
              <a:t>Example:  </a:t>
            </a:r>
            <a:r>
              <a:rPr lang="en-US" sz="2400" dirty="0" smtClean="0">
                <a:hlinkClick r:id="rId2"/>
              </a:rPr>
              <a:t>http://www.caseitproject.org</a:t>
            </a:r>
            <a:r>
              <a:rPr lang="en-US" sz="2400" dirty="0" smtClean="0">
                <a:hlinkClick r:id="rId2"/>
              </a:rPr>
              <a:t>/mobile/</a:t>
            </a:r>
            <a:endParaRPr lang="en-US" sz="2400" dirty="0" smtClean="0"/>
          </a:p>
          <a:p>
            <a:endParaRPr lang="en-US" sz="1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0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43838" cy="1062038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362200"/>
            <a:ext cx="7696200" cy="411003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Does adding lab simulations increase engagement and/or enhance learning?</a:t>
            </a:r>
          </a:p>
          <a:p>
            <a:pPr>
              <a:buFont typeface="Arial" pitchFamily="34" charset="0"/>
              <a:buChar char="•"/>
            </a:pPr>
            <a:endParaRPr lang="en-US" sz="11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Ideas for additional Case It connections to NCCSTS cases or other cases?</a:t>
            </a:r>
          </a:p>
          <a:p>
            <a:pPr>
              <a:buFont typeface="Arial" pitchFamily="34" charset="0"/>
              <a:buChar char="•"/>
            </a:pPr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Ideas for other original cases?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72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sz="4000" dirty="0" smtClean="0">
                <a:latin typeface="Arial"/>
                <a:cs typeface="Arial"/>
              </a:rPr>
              <a:t>Session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4419600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300" dirty="0" smtClean="0">
                <a:latin typeface="Arial"/>
                <a:cs typeface="Arial"/>
              </a:rPr>
              <a:t>Introduction to the Case It! project and </a:t>
            </a:r>
            <a:r>
              <a:rPr lang="en-US" sz="2300" dirty="0" err="1" smtClean="0">
                <a:latin typeface="Arial"/>
                <a:cs typeface="Arial"/>
              </a:rPr>
              <a:t>ScienceCaseNet</a:t>
            </a:r>
            <a:endParaRPr lang="en-US" sz="2300" dirty="0" smtClean="0">
              <a:latin typeface="Arial"/>
              <a:cs typeface="Arial"/>
            </a:endParaRPr>
          </a:p>
          <a:p>
            <a:pPr marL="400050" lvl="1" indent="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sz="800" dirty="0" smtClean="0">
              <a:latin typeface="Arial"/>
              <a:cs typeface="Arial"/>
            </a:endParaRPr>
          </a:p>
          <a:p>
            <a:pPr marL="342900" indent="-334963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300" dirty="0" smtClean="0">
                <a:latin typeface="Arial"/>
                <a:cs typeface="Arial"/>
              </a:rPr>
              <a:t>Connecting NCCSTS cases to Case It</a:t>
            </a:r>
          </a:p>
          <a:p>
            <a:pPr marL="746125" indent="-395288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2300" dirty="0" smtClean="0">
                <a:latin typeface="Arial"/>
                <a:cs typeface="Arial"/>
              </a:rPr>
              <a:t>Antibiotic resistance in bacteria</a:t>
            </a:r>
          </a:p>
          <a:p>
            <a:pPr marL="746125" lvl="2" indent="-395288"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2300" dirty="0" smtClean="0">
                <a:latin typeface="Arial"/>
                <a:cs typeface="Arial"/>
              </a:rPr>
              <a:t>Immune evasion and virus multiplication</a:t>
            </a:r>
          </a:p>
          <a:p>
            <a:pPr marL="342900" lvl="2" indent="-334963"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sz="800" dirty="0" smtClean="0">
              <a:latin typeface="Arial"/>
              <a:cs typeface="Arial"/>
            </a:endParaRPr>
          </a:p>
          <a:p>
            <a:pPr marL="342900" lvl="2" indent="-334963"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300" dirty="0" smtClean="0">
                <a:latin typeface="Arial"/>
                <a:cs typeface="Arial"/>
              </a:rPr>
              <a:t>Freshmen research application: HHMI SEA-PHAGES</a:t>
            </a:r>
          </a:p>
          <a:p>
            <a:pPr marL="342900" lvl="2" indent="-334963"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300" dirty="0" smtClean="0">
                <a:latin typeface="Arial"/>
                <a:cs typeface="Arial"/>
              </a:rPr>
              <a:t>Case It Mobile as an alternative to the Case It simulation </a:t>
            </a:r>
          </a:p>
          <a:p>
            <a:pPr marL="342900" lvl="2" indent="-334963"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How to develop your own Case It cases</a:t>
            </a:r>
          </a:p>
          <a:p>
            <a:pPr marL="342900" indent="-334963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Strategies for implementation and assessment</a:t>
            </a:r>
          </a:p>
          <a:p>
            <a:pPr lvl="2" indent="-792163">
              <a:buClr>
                <a:schemeClr val="accent1">
                  <a:lumMod val="75000"/>
                </a:schemeClr>
              </a:buClr>
              <a:defRPr/>
            </a:pPr>
            <a:endParaRPr lang="en-US" sz="2200" dirty="0" smtClean="0">
              <a:latin typeface="Arial"/>
              <a:cs typeface="Arial"/>
            </a:endParaRPr>
          </a:p>
          <a:p>
            <a:pPr marL="1144587" lvl="2" indent="-334963">
              <a:buClr>
                <a:schemeClr val="accent1">
                  <a:lumMod val="75000"/>
                </a:schemeClr>
              </a:buClr>
              <a:defRPr/>
            </a:pPr>
            <a:endParaRPr lang="en-US" sz="2200" dirty="0">
              <a:latin typeface="Arial"/>
              <a:cs typeface="Arial"/>
            </a:endParaRPr>
          </a:p>
          <a:p>
            <a:pPr marL="407987" lvl="1" indent="0">
              <a:buClr>
                <a:schemeClr val="accent1">
                  <a:lumMod val="75000"/>
                </a:schemeClr>
              </a:buClr>
              <a:defRPr/>
            </a:pPr>
            <a:endParaRPr lang="en-US" sz="800" dirty="0" smtClean="0">
              <a:latin typeface="Arial"/>
              <a:cs typeface="Arial"/>
            </a:endParaRPr>
          </a:p>
          <a:p>
            <a:pPr marL="742950" lvl="1" indent="-334963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sz="2200" dirty="0">
              <a:latin typeface="Arial"/>
              <a:cs typeface="Arial"/>
            </a:endParaRPr>
          </a:p>
          <a:p>
            <a:pPr marL="809624" lvl="2" indent="0">
              <a:buClr>
                <a:srgbClr val="FFFF00"/>
              </a:buClr>
              <a:defRPr/>
            </a:pPr>
            <a:endParaRPr lang="en-US" sz="2200" dirty="0" smtClean="0"/>
          </a:p>
          <a:p>
            <a:pPr marL="1144587" lvl="2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n-US" sz="2200" dirty="0" smtClean="0"/>
          </a:p>
          <a:p>
            <a:pPr marL="407987" lvl="1" indent="0">
              <a:buClr>
                <a:srgbClr val="FFFF00"/>
              </a:buClr>
              <a:defRPr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848600" cy="1143000"/>
          </a:xfrm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smtClean="0"/>
              <a:t>Case It! Project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1912482"/>
            <a:ext cx="7924800" cy="444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spcBef>
                <a:spcPts val="700"/>
              </a:spcBef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S Gothic" charset="-128"/>
              </a:rPr>
              <a:t>Case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MS Gothic" charset="-128"/>
              </a:rPr>
              <a:t>It! Home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S Gothic" charset="-128"/>
              </a:rPr>
              <a:t>Page:  </a:t>
            </a:r>
            <a:r>
              <a:rPr lang="en-US" dirty="0" smtClean="0">
                <a:solidFill>
                  <a:srgbClr val="C00000"/>
                </a:solidFill>
                <a:latin typeface="+mj-lt"/>
                <a:ea typeface="MS Gothic" charset="-128"/>
              </a:rPr>
              <a:t>www.caseitproject.org</a:t>
            </a:r>
            <a:endParaRPr lang="en-US" dirty="0">
              <a:solidFill>
                <a:srgbClr val="C00000"/>
              </a:solidFill>
              <a:latin typeface="+mj-lt"/>
              <a:ea typeface="MS Gothic" charset="-128"/>
              <a:hlinkClick r:id="rId3"/>
            </a:endParaRPr>
          </a:p>
          <a:p>
            <a:pPr marL="350838" indent="-350838">
              <a:spcBef>
                <a:spcPts val="700"/>
              </a:spcBef>
              <a:buClr>
                <a:srgbClr val="FFFFFF"/>
              </a:buClr>
              <a:buFont typeface="Book Antiqua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MS Gothic" charset="-128"/>
              </a:rPr>
              <a:t>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S Gothic" charset="-128"/>
              </a:rPr>
              <a:t>Includes tutorials, downloads, case descriptions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MS Gothic" charset="-128"/>
              </a:rPr>
              <a:t>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S Gothic" charset="-128"/>
              </a:rPr>
              <a:t> 	forums, suggestions for class use, and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+mj-lt"/>
                <a:ea typeface="MS Gothic" charset="-128"/>
              </a:rPr>
              <a:t>workshop links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+mj-lt"/>
              <a:ea typeface="MS Gothic" charset="-128"/>
            </a:endParaRPr>
          </a:p>
          <a:p>
            <a:pPr>
              <a:spcBef>
                <a:spcPts val="700"/>
              </a:spcBef>
              <a:buClr>
                <a:srgbClr val="FFFFFF"/>
              </a:buClr>
              <a:buFont typeface="Book Antiqua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+mj-lt"/>
              <a:ea typeface="MS Gothic" charset="-128"/>
            </a:endParaRPr>
          </a:p>
          <a:p>
            <a:pPr>
              <a:spcBef>
                <a:spcPts val="700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S Gothic" charset="-128"/>
              </a:rPr>
              <a:t>Case It is part of </a:t>
            </a:r>
            <a:r>
              <a:rPr lang="en-US" dirty="0" smtClean="0">
                <a:solidFill>
                  <a:srgbClr val="C00000"/>
                </a:solidFill>
                <a:latin typeface="+mj-lt"/>
                <a:ea typeface="MS Gothic" charset="-128"/>
              </a:rPr>
              <a:t>ScienceCaseNet.org 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MS Gothic" charset="-128"/>
              </a:rPr>
              <a:t>network for case and problem-based learning, funded by RCN-UBE program of NSF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900" dirty="0">
              <a:solidFill>
                <a:schemeClr val="accent1">
                  <a:lumMod val="50000"/>
                </a:schemeClr>
              </a:solidFill>
              <a:latin typeface="+mj-lt"/>
              <a:ea typeface="MS Gothic" charset="-128"/>
            </a:endParaRPr>
          </a:p>
          <a:p>
            <a:pPr>
              <a:spcBef>
                <a:spcPts val="700"/>
              </a:spcBef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S Gothic" charset="-128"/>
              </a:rPr>
              <a:t>Contact:  </a:t>
            </a:r>
            <a:r>
              <a:rPr lang="en-US" dirty="0">
                <a:solidFill>
                  <a:srgbClr val="C00000"/>
                </a:solidFill>
                <a:latin typeface="+mj-lt"/>
                <a:ea typeface="MS Gothic" charset="-128"/>
              </a:rPr>
              <a:t>mark.s.bergland@uwrf.edu</a:t>
            </a:r>
          </a:p>
          <a:p>
            <a:pPr>
              <a:spcBef>
                <a:spcPts val="350"/>
              </a:spcBef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MS Gothic" charset="-128"/>
              </a:rPr>
              <a:t>   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MS Gothic" charset="-128"/>
              </a:rPr>
              <a:t>	      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S Gothic" charset="-128"/>
              </a:rPr>
              <a:t> 	Case It funding was provided by the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MS Gothic" charset="-128"/>
              </a:rPr>
              <a:t>TUES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S Gothic" charset="-128"/>
              </a:rPr>
              <a:t>program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MS Gothic" charset="-128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S Gothic" charset="-128"/>
              </a:rPr>
              <a:t>           	of the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MS Gothic" charset="-128"/>
              </a:rPr>
              <a:t>National Science Foundation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334000"/>
            <a:ext cx="723900" cy="809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848600" cy="1143000"/>
          </a:xfrm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smtClean="0"/>
              <a:t>Case It! Project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914400" y="1676400"/>
            <a:ext cx="7848600" cy="537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spcBef>
                <a:spcPts val="700"/>
              </a:spcBef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Additional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Collaborators</a:t>
            </a:r>
          </a:p>
          <a:p>
            <a:pPr>
              <a:spcBef>
                <a:spcPts val="600"/>
              </a:spcBef>
              <a:buClr>
                <a:srgbClr val="FAFD00"/>
              </a:buClr>
              <a:buFont typeface="Times New Roman" pitchFamily="-6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MS Gothic" charset="-128"/>
              <a:cs typeface="Calibri" pitchFamily="34" charset="0"/>
            </a:endParaRPr>
          </a:p>
          <a:p>
            <a:pPr marL="228600" indent="-228600">
              <a:lnSpc>
                <a:spcPct val="90000"/>
              </a:lnSpc>
              <a:buClrTx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MS Gothic" charset="-128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MS Gothic" charset="-128"/>
                <a:cs typeface="Calibri" pitchFamily="34" charset="0"/>
              </a:rPr>
              <a:t>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Mary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Lundeberg, Biology Department, University of </a:t>
            </a:r>
          </a:p>
          <a:p>
            <a:pPr marL="228600" indent="-228600">
              <a:lnSpc>
                <a:spcPct val="9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   Wisconsin-River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Falls</a:t>
            </a:r>
          </a:p>
          <a:p>
            <a:pPr marL="228600" indent="-228600">
              <a:lnSpc>
                <a:spcPct val="90000"/>
              </a:lnSpc>
              <a:buClrTx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800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MS Gothic" charset="-128"/>
              <a:cs typeface="Calibri" pitchFamily="34" charset="0"/>
            </a:endParaRPr>
          </a:p>
          <a:p>
            <a:pPr marL="228600" indent="-228600">
              <a:lnSpc>
                <a:spcPct val="90000"/>
              </a:lnSpc>
              <a:buClrTx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 Chi-Cheng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Lin, Computer Science Department,</a:t>
            </a:r>
          </a:p>
          <a:p>
            <a:pPr marL="228600" indent="-228600">
              <a:lnSpc>
                <a:spcPct val="9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  Winona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State University</a:t>
            </a:r>
          </a:p>
          <a:p>
            <a:pPr marL="228600" indent="-228600">
              <a:lnSpc>
                <a:spcPct val="90000"/>
              </a:lnSpc>
              <a:buClrTx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800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MS Gothic" charset="-128"/>
              <a:cs typeface="Calibri" pitchFamily="34" charset="0"/>
            </a:endParaRPr>
          </a:p>
          <a:p>
            <a:pPr marL="228600" indent="-228600">
              <a:lnSpc>
                <a:spcPct val="90000"/>
              </a:lnSpc>
              <a:buClrTx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Arlin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Toro, Biology Department,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Inter American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MS Gothic" charset="-128"/>
              <a:cs typeface="Calibri" pitchFamily="34" charset="0"/>
            </a:endParaRPr>
          </a:p>
          <a:p>
            <a:pPr marL="228600" indent="-228600">
              <a:lnSpc>
                <a:spcPct val="9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  University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of Puerto Rico-San German campus </a:t>
            </a:r>
          </a:p>
          <a:p>
            <a:pPr marL="228600" indent="-228600">
              <a:lnSpc>
                <a:spcPct val="90000"/>
              </a:lnSpc>
              <a:buClrTx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800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MS Gothic" charset="-128"/>
              <a:cs typeface="Calibri" pitchFamily="34" charset="0"/>
            </a:endParaRPr>
          </a:p>
          <a:p>
            <a:pPr marL="228600" indent="-228600">
              <a:lnSpc>
                <a:spcPct val="90000"/>
              </a:lnSpc>
              <a:buClrTx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 Rafael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Tosado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, Medical Technology Program, </a:t>
            </a:r>
          </a:p>
          <a:p>
            <a:pPr marL="228600" indent="-228600">
              <a:lnSpc>
                <a:spcPct val="9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  Inter American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University of Puerto Rico-Metropolitan</a:t>
            </a:r>
          </a:p>
          <a:p>
            <a:pPr marL="228600" indent="-228600">
              <a:lnSpc>
                <a:spcPct val="9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  Campus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MS Gothic" charset="-128"/>
              <a:cs typeface="Calibri" pitchFamily="34" charset="0"/>
            </a:endParaRPr>
          </a:p>
          <a:p>
            <a:pPr marL="228600" indent="-228600">
              <a:lnSpc>
                <a:spcPct val="90000"/>
              </a:lnSpc>
              <a:buClrTx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900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MS Gothic" charset="-128"/>
              <a:cs typeface="Calibri" pitchFamily="34" charset="0"/>
            </a:endParaRPr>
          </a:p>
          <a:p>
            <a:pPr marL="228600" indent="-228600">
              <a:lnSpc>
                <a:spcPct val="90000"/>
              </a:lnSpc>
              <a:buClrTx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 C.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Dinitra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 White, Biology Department, North Carolina</a:t>
            </a:r>
          </a:p>
          <a:p>
            <a:pPr marL="228600" indent="-228600">
              <a:lnSpc>
                <a:spcPct val="9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 A&amp;T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Gothic" charset="-128"/>
                <a:cs typeface="Calibri" pitchFamily="34" charset="0"/>
              </a:rPr>
              <a:t>State University</a:t>
            </a:r>
          </a:p>
          <a:p>
            <a:pPr>
              <a:spcBef>
                <a:spcPts val="600"/>
              </a:spcBef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MS Gothic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sz="4000" dirty="0" smtClean="0">
                <a:cs typeface="Arial"/>
              </a:rPr>
              <a:t>Overview of Case It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72438" cy="4876800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  <a:cs typeface="Arial"/>
              </a:rPr>
              <a:t>Electronic framework for analyzing and discussing case studies in molecular biology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  <a:cs typeface="Arial"/>
              </a:rPr>
              <a:t>Genetic and infectious diseases and associated ethical issues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  <a:cs typeface="Arial"/>
              </a:rPr>
              <a:t>Students gather background information on cases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  <a:cs typeface="Arial"/>
              </a:rPr>
              <a:t>Analyze DNA and protein sequences using the Case It simulation (v6.06)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  <a:cs typeface="Arial"/>
              </a:rPr>
              <a:t>Can extend case analysis using Case It and MEGA bioinformatics software (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/>
              </a:rPr>
              <a:t>megasoftware.net</a:t>
            </a:r>
            <a:r>
              <a:rPr lang="en-US" sz="2400" dirty="0" smtClean="0">
                <a:latin typeface="+mj-lt"/>
                <a:cs typeface="Arial"/>
              </a:rPr>
              <a:t>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  <a:cs typeface="Arial"/>
              </a:rPr>
              <a:t>We have used online poster sessions and role-playing, but there are many other ways to use software and cases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Arial"/>
              <a:cs typeface="Arial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Arial"/>
              <a:cs typeface="Arial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sz="2200" dirty="0" smtClean="0">
              <a:latin typeface="Arial"/>
              <a:cs typeface="Arial"/>
            </a:endParaRPr>
          </a:p>
          <a:p>
            <a:pPr marL="742950" lvl="1" indent="-334963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sz="2200" dirty="0">
              <a:latin typeface="Arial"/>
              <a:cs typeface="Arial"/>
            </a:endParaRPr>
          </a:p>
          <a:p>
            <a:pPr marL="809624" lvl="2" indent="0">
              <a:buClr>
                <a:srgbClr val="FFFF00"/>
              </a:buClr>
              <a:defRPr/>
            </a:pPr>
            <a:endParaRPr lang="en-US" sz="2200" dirty="0" smtClean="0"/>
          </a:p>
          <a:p>
            <a:pPr marL="1144587" lvl="2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n-US" sz="2200" dirty="0" smtClean="0"/>
          </a:p>
          <a:p>
            <a:pPr marL="407987" lvl="1" indent="0">
              <a:buClr>
                <a:srgbClr val="FFFF00"/>
              </a:buClr>
              <a:defRPr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848600" cy="685800"/>
          </a:xfrm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dirty="0" smtClean="0"/>
              <a:t>Features of Case It v6.06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610600" cy="4876800"/>
          </a:xfrm>
        </p:spPr>
        <p:txBody>
          <a:bodyPr/>
          <a:lstStyle/>
          <a:p>
            <a:pPr>
              <a:spcBef>
                <a:spcPts val="175"/>
              </a:spcBef>
              <a:buFont typeface="Times New Roman" pitchFamily="16" charset="0"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700" dirty="0" smtClean="0"/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DNA and protein electrophoresis</a:t>
            </a:r>
          </a:p>
          <a:p>
            <a:pPr marL="800100" lvl="1" indent="-342900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Restriction enzyme digestion and mapping</a:t>
            </a:r>
            <a:r>
              <a:rPr lang="en-US" sz="2000" dirty="0" smtClean="0"/>
              <a:t> </a:t>
            </a: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Southern, Dot and Western blotting</a:t>
            </a:r>
            <a:r>
              <a:rPr lang="en-US" sz="2000" dirty="0" smtClean="0"/>
              <a:t> </a:t>
            </a: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Polymerase Chain Reaction (single and multiplex)</a:t>
            </a:r>
            <a:r>
              <a:rPr lang="x-none" sz="2400" dirty="0" smtClean="0">
                <a:cs typeface="Arial" charset="0"/>
              </a:rPr>
              <a:t>‏</a:t>
            </a:r>
            <a:endParaRPr lang="en-US" sz="2400" dirty="0" smtClean="0"/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ELISA</a:t>
            </a: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Microarrays (SNP and expression)</a:t>
            </a: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BLAST, alignments and tree-building  (in conjunction with MEGA software)</a:t>
            </a: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Above are used to analyze case studies in genetic and infectious diseases and other biology topics</a:t>
            </a:r>
          </a:p>
          <a:p>
            <a:pPr>
              <a:spcBef>
                <a:spcPts val="25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10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sz="4000" dirty="0" smtClean="0">
                <a:latin typeface="Arial"/>
                <a:cs typeface="Arial"/>
              </a:rPr>
              <a:t>Session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4419600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300" dirty="0" smtClean="0">
                <a:latin typeface="Arial"/>
                <a:cs typeface="Arial"/>
              </a:rPr>
              <a:t>Introduction to the Case It! project and </a:t>
            </a:r>
            <a:r>
              <a:rPr lang="en-US" sz="2300" dirty="0" err="1" smtClean="0">
                <a:latin typeface="Arial"/>
                <a:cs typeface="Arial"/>
              </a:rPr>
              <a:t>ScienceCaseNet</a:t>
            </a:r>
            <a:endParaRPr lang="en-US" sz="2300" dirty="0" smtClean="0">
              <a:latin typeface="Arial"/>
              <a:cs typeface="Arial"/>
            </a:endParaRPr>
          </a:p>
          <a:p>
            <a:pPr marL="400050" lvl="1" indent="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sz="800" dirty="0" smtClean="0">
              <a:latin typeface="Arial"/>
              <a:cs typeface="Arial"/>
            </a:endParaRPr>
          </a:p>
          <a:p>
            <a:pPr marL="342900" indent="-334963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FF0000"/>
                </a:solidFill>
                <a:latin typeface="Arial"/>
                <a:cs typeface="Arial"/>
              </a:rPr>
              <a:t>Connecting NCCSTS cases to Case It</a:t>
            </a:r>
          </a:p>
          <a:p>
            <a:pPr marL="746125" indent="-395288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2300" dirty="0" smtClean="0">
                <a:solidFill>
                  <a:srgbClr val="FF0000"/>
                </a:solidFill>
                <a:latin typeface="Arial"/>
                <a:cs typeface="Arial"/>
              </a:rPr>
              <a:t>Antibiotic resistance in bacteria</a:t>
            </a:r>
          </a:p>
          <a:p>
            <a:pPr marL="342900" lvl="2" indent="-334963"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sz="800" dirty="0" smtClean="0">
              <a:latin typeface="Arial"/>
              <a:cs typeface="Arial"/>
            </a:endParaRPr>
          </a:p>
          <a:p>
            <a:pPr marL="342900" lvl="2" indent="-334963"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300" dirty="0" smtClean="0">
                <a:latin typeface="Arial"/>
                <a:cs typeface="Arial"/>
              </a:rPr>
              <a:t>Freshmen research application: HHMI SEA-PHAGES</a:t>
            </a:r>
          </a:p>
          <a:p>
            <a:pPr marL="342900" lvl="2" indent="-334963"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300" dirty="0" smtClean="0">
                <a:latin typeface="Arial"/>
                <a:cs typeface="Arial"/>
              </a:rPr>
              <a:t>Case It Mobile as an alternative to the Case It simulation </a:t>
            </a:r>
          </a:p>
          <a:p>
            <a:pPr marL="342900" lvl="2" indent="-334963"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How to develop your own Case It cases</a:t>
            </a:r>
          </a:p>
          <a:p>
            <a:pPr marL="342900" indent="-334963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Strategies for implementation and assessment</a:t>
            </a:r>
          </a:p>
          <a:p>
            <a:pPr lvl="2" indent="-792163">
              <a:buClr>
                <a:schemeClr val="accent1">
                  <a:lumMod val="75000"/>
                </a:schemeClr>
              </a:buClr>
              <a:defRPr/>
            </a:pPr>
            <a:endParaRPr lang="en-US" sz="2200" dirty="0" smtClean="0">
              <a:latin typeface="Arial"/>
              <a:cs typeface="Arial"/>
            </a:endParaRPr>
          </a:p>
          <a:p>
            <a:pPr marL="1144587" lvl="2" indent="-334963">
              <a:buClr>
                <a:schemeClr val="accent1">
                  <a:lumMod val="75000"/>
                </a:schemeClr>
              </a:buClr>
              <a:defRPr/>
            </a:pPr>
            <a:endParaRPr lang="en-US" sz="2200" dirty="0">
              <a:latin typeface="Arial"/>
              <a:cs typeface="Arial"/>
            </a:endParaRPr>
          </a:p>
          <a:p>
            <a:pPr marL="407987" lvl="1" indent="0">
              <a:buClr>
                <a:schemeClr val="accent1">
                  <a:lumMod val="75000"/>
                </a:schemeClr>
              </a:buClr>
              <a:defRPr/>
            </a:pPr>
            <a:endParaRPr lang="en-US" sz="800" dirty="0" smtClean="0">
              <a:latin typeface="Arial"/>
              <a:cs typeface="Arial"/>
            </a:endParaRPr>
          </a:p>
          <a:p>
            <a:pPr marL="742950" lvl="1" indent="-334963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sz="2200" dirty="0">
              <a:latin typeface="Arial"/>
              <a:cs typeface="Arial"/>
            </a:endParaRPr>
          </a:p>
          <a:p>
            <a:pPr marL="809624" lvl="2" indent="0">
              <a:buClr>
                <a:srgbClr val="FFFF00"/>
              </a:buClr>
              <a:defRPr/>
            </a:pPr>
            <a:endParaRPr lang="en-US" sz="2200" dirty="0" smtClean="0"/>
          </a:p>
          <a:p>
            <a:pPr marL="1144587" lvl="2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n-US" sz="2200" dirty="0" smtClean="0"/>
          </a:p>
          <a:p>
            <a:pPr marL="407987" lvl="1" indent="0">
              <a:buClr>
                <a:srgbClr val="FFFF00"/>
              </a:buClr>
              <a:defRPr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NCCSTS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7362"/>
            <a:ext cx="8382000" cy="4110038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</a:rPr>
              <a:t>Case It case:  “MRSA” – </a:t>
            </a:r>
            <a:r>
              <a:rPr lang="en-US" sz="2400" dirty="0" smtClean="0">
                <a:solidFill>
                  <a:schemeClr val="tx1"/>
                </a:solidFill>
              </a:rPr>
              <a:t>on Case It web site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0" indent="0"/>
            <a:r>
              <a:rPr lang="en-US" sz="2000" dirty="0" smtClean="0"/>
              <a:t>“Nelson …  grew up in the mountains of </a:t>
            </a:r>
            <a:r>
              <a:rPr lang="en-US" sz="2000" dirty="0" err="1" smtClean="0"/>
              <a:t>Utuado</a:t>
            </a:r>
            <a:r>
              <a:rPr lang="en-US" sz="2000" dirty="0" smtClean="0"/>
              <a:t>, Puerto Rico.  At twelve years of age …he shared the stage with the famous Puerto Rican singer </a:t>
            </a:r>
            <a:r>
              <a:rPr lang="en-US" sz="2000" dirty="0" err="1" smtClean="0"/>
              <a:t>Ednita</a:t>
            </a:r>
            <a:r>
              <a:rPr lang="en-US" sz="2000" dirty="0" smtClean="0"/>
              <a:t> </a:t>
            </a:r>
            <a:r>
              <a:rPr lang="en-US" sz="2000" dirty="0" err="1" smtClean="0"/>
              <a:t>Nazario</a:t>
            </a:r>
            <a:r>
              <a:rPr lang="en-US" sz="2000" dirty="0" smtClean="0"/>
              <a:t>.  At age 22, he received a call confirming an audition to enter the American Music and Dramatic Academy (AMDA) in New York. Nelson decided to undergo cosmetic surgery to reduce and re-shape his nose before going to New York.  </a:t>
            </a:r>
          </a:p>
          <a:p>
            <a:pPr marL="0" indent="0"/>
            <a:r>
              <a:rPr lang="en-US" sz="2000" dirty="0" smtClean="0"/>
              <a:t>A week after the second surgery, Nelson’s nose and face were quite swollen, bruised, and aching, and his body temperature was 99.5°F.  Nelson was suffering an infection, probably a Staph infection.  As they waited for the lab results, Nelson did not understand how he could develop an infection since he never missed a single dose of his antibiotic….  </a:t>
            </a:r>
          </a:p>
          <a:p>
            <a:pPr marL="0" indent="0"/>
            <a:r>
              <a:rPr lang="en-US" sz="2000" dirty="0" smtClean="0"/>
              <a:t>[His sister] was looking into the possibility of filing a lawsuit against the hospital and the surgeon on the basis that her brother acquired a </a:t>
            </a:r>
            <a:r>
              <a:rPr lang="en-US" sz="2000" dirty="0" err="1" smtClean="0"/>
              <a:t>nosocomial</a:t>
            </a:r>
            <a:r>
              <a:rPr lang="en-US" sz="2000" dirty="0" smtClean="0"/>
              <a:t> infection during the surgery.”</a:t>
            </a:r>
          </a:p>
          <a:p>
            <a:endParaRPr lang="en-US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3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Sequences and Primers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5962"/>
            <a:ext cx="8610600" cy="4110038"/>
          </a:xfrm>
        </p:spPr>
        <p:txBody>
          <a:bodyPr/>
          <a:lstStyle/>
          <a:p>
            <a:pPr marL="168275" indent="-168275"/>
            <a:r>
              <a:rPr lang="en-US" sz="2200" dirty="0" smtClean="0"/>
              <a:t>DNA has been isolated from the following bacteria samples: </a:t>
            </a:r>
            <a:br>
              <a:rPr lang="en-US" sz="2200" dirty="0" smtClean="0"/>
            </a:br>
            <a:r>
              <a:rPr lang="en-US" sz="2200" dirty="0" smtClean="0"/>
              <a:t>     - culture of bacteria from Nelson's lesions </a:t>
            </a:r>
            <a:br>
              <a:rPr lang="en-US" sz="2200" dirty="0" smtClean="0"/>
            </a:br>
            <a:r>
              <a:rPr lang="en-US" sz="2200" dirty="0" smtClean="0"/>
              <a:t>     - an antibiotic-sensitive </a:t>
            </a:r>
            <a:r>
              <a:rPr lang="en-US" sz="2200" i="1" dirty="0" smtClean="0"/>
              <a:t>S. </a:t>
            </a:r>
            <a:r>
              <a:rPr lang="en-US" sz="2200" i="1" dirty="0" err="1" smtClean="0"/>
              <a:t>aureus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     - a hospital-acquired </a:t>
            </a:r>
            <a:r>
              <a:rPr lang="en-US" sz="2200" dirty="0" err="1" smtClean="0"/>
              <a:t>methicillin</a:t>
            </a:r>
            <a:r>
              <a:rPr lang="en-US" sz="2200" dirty="0" smtClean="0"/>
              <a:t>-resistant </a:t>
            </a:r>
            <a:r>
              <a:rPr lang="en-US" sz="2200" i="1" dirty="0" smtClean="0"/>
              <a:t>S. </a:t>
            </a:r>
            <a:r>
              <a:rPr lang="en-US" sz="2200" i="1" dirty="0" err="1" smtClean="0"/>
              <a:t>aureus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     - a community-acquired </a:t>
            </a:r>
            <a:r>
              <a:rPr lang="en-US" sz="2200" dirty="0" err="1" smtClean="0"/>
              <a:t>methicillin</a:t>
            </a:r>
            <a:r>
              <a:rPr lang="en-US" sz="2200" dirty="0" smtClean="0"/>
              <a:t>-resistant </a:t>
            </a:r>
            <a:r>
              <a:rPr lang="en-US" sz="2200" i="1" dirty="0" smtClean="0"/>
              <a:t>S. </a:t>
            </a:r>
            <a:r>
              <a:rPr lang="en-US" sz="2200" i="1" dirty="0" err="1" smtClean="0"/>
              <a:t>aureus</a:t>
            </a:r>
            <a:endParaRPr lang="en-US" sz="2200" dirty="0" smtClean="0"/>
          </a:p>
          <a:p>
            <a:pPr marL="168275" indent="-168275"/>
            <a:endParaRPr lang="en-US" sz="2200" dirty="0" smtClean="0"/>
          </a:p>
          <a:p>
            <a:pPr marL="168275" indent="-168275"/>
            <a:r>
              <a:rPr lang="en-US" sz="2200" dirty="0" smtClean="0"/>
              <a:t>PCR primers are available for the following: </a:t>
            </a:r>
            <a:br>
              <a:rPr lang="en-US" sz="2200" dirty="0" smtClean="0"/>
            </a:br>
            <a:r>
              <a:rPr lang="en-US" sz="2200" dirty="0" smtClean="0"/>
              <a:t>     - </a:t>
            </a:r>
            <a:r>
              <a:rPr lang="en-US" sz="2200" i="1" dirty="0" err="1" smtClean="0"/>
              <a:t>glp</a:t>
            </a:r>
            <a:r>
              <a:rPr lang="en-US" sz="2200" dirty="0" smtClean="0"/>
              <a:t>, a housekeeping gene found in all strains of </a:t>
            </a:r>
            <a:r>
              <a:rPr lang="en-US" sz="2200" i="1" dirty="0" smtClean="0"/>
              <a:t>S. </a:t>
            </a:r>
            <a:r>
              <a:rPr lang="en-US" sz="2200" i="1" dirty="0" err="1" smtClean="0"/>
              <a:t>aureus</a:t>
            </a:r>
            <a:r>
              <a:rPr lang="en-US" sz="2200" dirty="0" smtClean="0"/>
              <a:t> (843 </a:t>
            </a:r>
            <a:r>
              <a:rPr lang="en-US" sz="2200" dirty="0" err="1" smtClean="0"/>
              <a:t>bp</a:t>
            </a:r>
            <a:r>
              <a:rPr lang="en-US" sz="2200" dirty="0" smtClean="0"/>
              <a:t>)</a:t>
            </a:r>
            <a:br>
              <a:rPr lang="en-US" sz="2200" dirty="0" smtClean="0"/>
            </a:br>
            <a:r>
              <a:rPr lang="en-US" sz="2200" dirty="0" smtClean="0"/>
              <a:t>     - </a:t>
            </a:r>
            <a:r>
              <a:rPr lang="en-US" sz="2200" i="1" dirty="0" err="1" smtClean="0"/>
              <a:t>pvl</a:t>
            </a:r>
            <a:r>
              <a:rPr lang="en-US" sz="2200" dirty="0" smtClean="0"/>
              <a:t>, a toxin gene common in community-acquired MRSA (433 </a:t>
            </a:r>
            <a:r>
              <a:rPr lang="en-US" sz="2200" dirty="0" err="1" smtClean="0"/>
              <a:t>bp</a:t>
            </a:r>
            <a:r>
              <a:rPr lang="en-US" sz="2200" dirty="0" smtClean="0"/>
              <a:t>)</a:t>
            </a:r>
            <a:br>
              <a:rPr lang="en-US" sz="2200" dirty="0" smtClean="0"/>
            </a:br>
            <a:r>
              <a:rPr lang="en-US" sz="2200" dirty="0" smtClean="0"/>
              <a:t>     - </a:t>
            </a:r>
            <a:r>
              <a:rPr lang="en-US" sz="2200" i="1" dirty="0" err="1" smtClean="0"/>
              <a:t>mec</a:t>
            </a:r>
            <a:r>
              <a:rPr lang="en-US" sz="2200" dirty="0" smtClean="0"/>
              <a:t>,  part of the cassette found in most samples of MRSA (393 </a:t>
            </a:r>
            <a:r>
              <a:rPr lang="en-US" sz="2200" dirty="0" err="1" smtClean="0"/>
              <a:t>bp</a:t>
            </a:r>
            <a:r>
              <a:rPr lang="en-US" sz="2200" dirty="0" smtClean="0"/>
              <a:t>)</a:t>
            </a:r>
          </a:p>
          <a:p>
            <a:endParaRPr lang="en-US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3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ase It workshop:  integrating molecular biology computer simulations and bioinformatics into case-based learning a&quot;/&gt;&lt;property id=&quot;20307&quot; value=&quot;256&quot;/&gt;&lt;/object&gt;&lt;object type=&quot;3&quot; unique_id=&quot;10007&quot;&gt;&lt;property id=&quot;20148&quot; value=&quot;5&quot;/&gt;&lt;property id=&quot;20300&quot; value=&quot;Slide 3 - &amp;quot;Workshop overview&amp;quot;&quot;/&gt;&lt;property id=&quot;20307&quot; value=&quot;284&quot;/&gt;&lt;/object&gt;&lt;object type=&quot;3&quot; unique_id=&quot;10008&quot;&gt;&lt;property id=&quot;20148&quot; value=&quot;5&quot;/&gt;&lt;property id=&quot;20300&quot; value=&quot;Slide 4 - &amp;quot;Case It! Project&amp;quot;&quot;/&gt;&lt;property id=&quot;20307&quot; value=&quot;258&quot;/&gt;&lt;/object&gt;&lt;object type=&quot;3&quot; unique_id=&quot;10009&quot;&gt;&lt;property id=&quot;20148&quot; value=&quot;5&quot;/&gt;&lt;property id=&quot;20300&quot; value=&quot;Slide 6 - &amp;quot;Case It! Project&amp;quot;&quot;/&gt;&lt;property id=&quot;20307&quot; value=&quot;259&quot;/&gt;&lt;/object&gt;&lt;object type=&quot;3&quot; unique_id=&quot;10010&quot;&gt;&lt;property id=&quot;20148&quot; value=&quot;5&quot;/&gt;&lt;property id=&quot;20300&quot; value=&quot;Slide 2 - &amp;quot;Case It! Project&amp;quot;&quot;/&gt;&lt;property id=&quot;20307&quot; value=&quot;260&quot;/&gt;&lt;/object&gt;&lt;object type=&quot;3&quot; unique_id=&quot;10011&quot;&gt;&lt;property id=&quot;20148&quot; value=&quot;5&quot;/&gt;&lt;property id=&quot;20300&quot; value=&quot;Slide 9 - &amp;quot;Techniques for DNA and protein analysis&amp;#x0D;&amp;#x0A;Case It! simulation&amp;quot;&quot;/&gt;&lt;property id=&quot;20307&quot; value=&quot;261&quot;/&gt;&lt;/object&gt;&lt;object type=&quot;3&quot; unique_id=&quot;10012&quot;&gt;&lt;property id=&quot;20148&quot; value=&quot;5&quot;/&gt;&lt;property id=&quot;20300&quot; value=&quot;Slide 10 - &amp;quot;Case It! Simulation&amp;#x0D;&amp;#x0A;New features in version 6.04 &amp;quot;&quot;/&gt;&lt;property id=&quot;20307&quot; value=&quot;262&quot;/&gt;&lt;/object&gt;&lt;object type=&quot;3&quot; unique_id=&quot;10014&quot;&gt;&lt;property id=&quot;20148&quot; value=&quot;5&quot;/&gt;&lt;property id=&quot;20300&quot; value=&quot;Slide 13&quot;/&gt;&lt;property id=&quot;20307&quot; value=&quot;264&quot;/&gt;&lt;/object&gt;&lt;object type=&quot;3&quot; unique_id=&quot;10015&quot;&gt;&lt;property id=&quot;20148&quot; value=&quot;5&quot;/&gt;&lt;property id=&quot;20300&quot; value=&quot;Slide 14 - &amp;quot;HIV viral proteins&amp;quot;&quot;/&gt;&lt;property id=&quot;20307&quot; value=&quot;265&quot;/&gt;&lt;/object&gt;&lt;object type=&quot;3&quot; unique_id=&quot;10016&quot;&gt;&lt;property id=&quot;20148&quot; value=&quot;5&quot;/&gt;&lt;property id=&quot;20300&quot; value=&quot;Slide 15 - &amp;quot;Western Blot&amp;#x0D;&amp;#x0A;Band pattern interpretation&amp;quot;&quot;/&gt;&lt;property id=&quot;20307&quot; value=&quot;266&quot;/&gt;&lt;/object&gt;&lt;object type=&quot;3&quot; unique_id=&quot;10017&quot;&gt;&lt;property id=&quot;20148&quot; value=&quot;5&quot;/&gt;&lt;property id=&quot;20300&quot; value=&quot;Slide 16 - &amp;quot;Bioinformatics extension&amp;quot;&quot;/&gt;&lt;property id=&quot;20307&quot; value=&quot;267&quot;/&gt;&lt;/object&gt;&lt;object type=&quot;3&quot; unique_id=&quot;10019&quot;&gt;&lt;property id=&quot;20148&quot; value=&quot;5&quot;/&gt;&lt;property id=&quot;20300&quot; value=&quot;Slide 21 - &amp;quot;Open-ended bioinformatics extensions&amp;quot;&quot;/&gt;&lt;property id=&quot;20307&quot; value=&quot;269&quot;/&gt;&lt;/object&gt;&lt;object type=&quot;3&quot; unique_id=&quot;10020&quot;&gt;&lt;property id=&quot;20148&quot; value=&quot;5&quot;/&gt;&lt;property id=&quot;20300&quot; value=&quot;Slide 22 - &amp;quot;Other bioinformatics extensions&amp;quot;&quot;/&gt;&lt;property id=&quot;20307&quot; value=&quot;270&quot;/&gt;&lt;/object&gt;&lt;object type=&quot;3&quot; unique_id=&quot;10634&quot;&gt;&lt;property id=&quot;20148&quot; value=&quot;5&quot;/&gt;&lt;property id=&quot;20300&quot; value=&quot;Slide 11 - &amp;quot;HIV Case studies&amp;quot;&quot;/&gt;&lt;property id=&quot;20307&quot; value=&quot;285&quot;/&gt;&lt;/object&gt;&lt;object type=&quot;3&quot; unique_id=&quot;10635&quot;&gt;&lt;property id=&quot;20148&quot; value=&quot;5&quot;/&gt;&lt;property id=&quot;20300&quot; value=&quot;Slide 17 - &amp;quot;Bioinformatics extension&amp;quot;&quot;/&gt;&lt;property id=&quot;20307&quot; value=&quot;289&quot;/&gt;&lt;/object&gt;&lt;object type=&quot;3&quot; unique_id=&quot;10636&quot;&gt;&lt;property id=&quot;20148&quot; value=&quot;5&quot;/&gt;&lt;property id=&quot;20300&quot; value=&quot;Slide 18 - &amp;quot;Bioinformatics extension&amp;quot;&quot;/&gt;&lt;property id=&quot;20307&quot; value=&quot;290&quot;/&gt;&lt;/object&gt;&lt;object type=&quot;3&quot; unique_id=&quot;10637&quot;&gt;&lt;property id=&quot;20148&quot; value=&quot;5&quot;/&gt;&lt;property id=&quot;20300&quot; value=&quot;Slide 20 - &amp;quot;Open-ended bioinformatics problems &amp;quot;&quot;/&gt;&lt;property id=&quot;20307&quot; value=&quot;286&quot;/&gt;&lt;/object&gt;&lt;object type=&quot;3&quot; unique_id=&quot;11558&quot;&gt;&lt;property id=&quot;20148&quot; value=&quot;5&quot;/&gt;&lt;property id=&quot;20300&quot; value=&quot;Slide 5&quot;/&gt;&lt;property id=&quot;20307&quot; value=&quot;313&quot;/&gt;&lt;/object&gt;&lt;object type=&quot;3&quot; unique_id=&quot;11559&quot;&gt;&lt;property id=&quot;20148&quot; value=&quot;5&quot;/&gt;&lt;property id=&quot;20300&quot; value=&quot;Slide 7&quot;/&gt;&lt;property id=&quot;20307&quot; value=&quot;314&quot;/&gt;&lt;/object&gt;&lt;object type=&quot;3&quot; unique_id=&quot;11560&quot;&gt;&lt;property id=&quot;20148&quot; value=&quot;5&quot;/&gt;&lt;property id=&quot;20300&quot; value=&quot;Slide 8&quot;/&gt;&lt;property id=&quot;20307&quot; value=&quot;315&quot;/&gt;&lt;/object&gt;&lt;object type=&quot;3&quot; unique_id=&quot;12469&quot;&gt;&lt;property id=&quot;20148&quot; value=&quot;5&quot;/&gt;&lt;property id=&quot;20300&quot; value=&quot;Slide 12&quot;/&gt;&lt;property id=&quot;20307&quot; value=&quot;326&quot;/&gt;&lt;/object&gt;&lt;object type=&quot;3&quot; unique_id=&quot;12646&quot;&gt;&lt;property id=&quot;20148&quot; value=&quot;5&quot;/&gt;&lt;property id=&quot;20300&quot; value=&quot;Slide 19 - &amp;quot;Colon cancer case&amp;quot;&quot;/&gt;&lt;property id=&quot;20307&quot; value=&quot;32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18264</TotalTime>
  <Words>887</Words>
  <Application>Microsoft Macintosh PowerPoint</Application>
  <PresentationFormat>On-screen Show (4:3)</PresentationFormat>
  <Paragraphs>152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Custom Design</vt:lpstr>
      <vt:lpstr>Case It:  Integrating molecular biology computer simulations and bioinformatics into case-based learning</vt:lpstr>
      <vt:lpstr>Session overview</vt:lpstr>
      <vt:lpstr>Case It! Project</vt:lpstr>
      <vt:lpstr>Case It! Project</vt:lpstr>
      <vt:lpstr>Overview of Case It Project</vt:lpstr>
      <vt:lpstr>Features of Case It v6.06</vt:lpstr>
      <vt:lpstr>Session overview</vt:lpstr>
      <vt:lpstr>Connection to NCCSTS cases</vt:lpstr>
      <vt:lpstr>DNA Sequences and Primers </vt:lpstr>
      <vt:lpstr>Hospital-associated versus community-associated MRSA</vt:lpstr>
      <vt:lpstr>Analysis using Case It and MEGA</vt:lpstr>
      <vt:lpstr>Analysis using Case It and MEGA</vt:lpstr>
      <vt:lpstr>Authentic research for first-year students: HHMI SEA-PHAGES Project</vt:lpstr>
      <vt:lpstr>PowerPoint Presentation</vt:lpstr>
      <vt:lpstr>PowerPoint Presentation</vt:lpstr>
      <vt:lpstr>PowerPoint Presentation</vt:lpstr>
      <vt:lpstr>Case It Mobile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computer simulations integrating molecular biology techniques and bioinformatics for case-based learning in infectious diseases</dc:title>
  <dc:creator>Karen Klyczek</dc:creator>
  <cp:lastModifiedBy>Karen Klyczek</cp:lastModifiedBy>
  <cp:revision>177</cp:revision>
  <dcterms:modified xsi:type="dcterms:W3CDTF">2013-05-17T04:58:17Z</dcterms:modified>
</cp:coreProperties>
</file>