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4" r:id="rId4"/>
    <p:sldId id="259" r:id="rId5"/>
    <p:sldId id="261" r:id="rId6"/>
    <p:sldId id="262" r:id="rId7"/>
    <p:sldId id="347" r:id="rId8"/>
    <p:sldId id="352" r:id="rId9"/>
    <p:sldId id="353" r:id="rId10"/>
    <p:sldId id="354" r:id="rId11"/>
    <p:sldId id="355" r:id="rId12"/>
    <p:sldId id="356" r:id="rId13"/>
    <p:sldId id="348" r:id="rId14"/>
    <p:sldId id="344" r:id="rId15"/>
    <p:sldId id="349" r:id="rId16"/>
    <p:sldId id="350" r:id="rId17"/>
    <p:sldId id="345" r:id="rId18"/>
    <p:sldId id="338" r:id="rId19"/>
    <p:sldId id="351" r:id="rId20"/>
    <p:sldId id="260" r:id="rId21"/>
  </p:sldIdLst>
  <p:sldSz cx="9144000" cy="6858000" type="screen4x3"/>
  <p:notesSz cx="6858000" cy="9144000"/>
  <p:custDataLst>
    <p:tags r:id="rId24"/>
  </p:custDataLst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741363" indent="-284163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3F8"/>
    <a:srgbClr val="4CF6FA"/>
    <a:srgbClr val="4CF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0" autoAdjust="0"/>
  </p:normalViewPr>
  <p:slideViewPr>
    <p:cSldViewPr>
      <p:cViewPr>
        <p:scale>
          <a:sx n="94" d="100"/>
          <a:sy n="94" d="100"/>
        </p:scale>
        <p:origin x="-984" y="-2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S Gothic" charset="-128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S Gothic" charset="-128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MS Gothic" charset="-128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458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1362" cy="34115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26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-61913"/>
            <a:ext cx="1979613" cy="6153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61913"/>
            <a:ext cx="5788025" cy="61531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1913"/>
            <a:ext cx="7843838" cy="1428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49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981200"/>
            <a:ext cx="3846513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49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981200"/>
            <a:ext cx="38465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122A"/>
            </a:gs>
            <a:gs pos="100000">
              <a:srgbClr val="77265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1428750"/>
            <a:ext cx="9128125" cy="147638"/>
            <a:chOff x="0" y="900"/>
            <a:chExt cx="5750" cy="93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1" cy="45"/>
            </a:xfrm>
            <a:prstGeom prst="rect">
              <a:avLst/>
            </a:prstGeom>
            <a:gradFill rotWithShape="0">
              <a:gsLst>
                <a:gs pos="0">
                  <a:srgbClr val="006E64"/>
                </a:gs>
                <a:gs pos="50000">
                  <a:srgbClr val="00DFCA"/>
                </a:gs>
                <a:gs pos="100000">
                  <a:srgbClr val="006E6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0"/>
              <a:ext cx="5751" cy="24"/>
            </a:xfrm>
            <a:prstGeom prst="rect">
              <a:avLst/>
            </a:prstGeom>
            <a:gradFill rotWithShape="0">
              <a:gsLst>
                <a:gs pos="0">
                  <a:srgbClr val="965F7F"/>
                </a:gs>
                <a:gs pos="50000">
                  <a:srgbClr val="D989B8"/>
                </a:gs>
                <a:gs pos="100000">
                  <a:srgbClr val="965F7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61913"/>
            <a:ext cx="7843838" cy="1428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38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DFCA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  <a:ea typeface="MS Gothic" charset="-128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phagesdb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seit.uwrf.edu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agesdb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/>
              <a:t>Case It workshop:  integrating molecular biology computer simulations and bioinformatics into case-based learning and student research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746125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1600" dirty="0" smtClean="0"/>
              <a:t>Mark </a:t>
            </a:r>
            <a:r>
              <a:rPr lang="en-US" sz="1600" dirty="0" err="1" smtClean="0"/>
              <a:t>Bergland</a:t>
            </a:r>
            <a:r>
              <a:rPr lang="en-US" sz="1600" dirty="0" smtClean="0"/>
              <a:t> and Karen </a:t>
            </a:r>
            <a:r>
              <a:rPr lang="en-US" sz="1600" dirty="0" err="1" smtClean="0"/>
              <a:t>Klyczek</a:t>
            </a:r>
            <a:r>
              <a:rPr lang="en-US" sz="1600" dirty="0" smtClean="0"/>
              <a:t>  University of Wisconsin-River Falls</a:t>
            </a:r>
          </a:p>
          <a:p>
            <a:pPr algn="ctr">
              <a:lnSpc>
                <a:spcPct val="90000"/>
              </a:lnSpc>
              <a:spcBef>
                <a:spcPts val="25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1000" b="1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1600" b="1" dirty="0" smtClean="0"/>
              <a:t> 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057400" y="6400800"/>
            <a:ext cx="524282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FFFFFF"/>
                </a:solidFill>
                <a:latin typeface="Book Antiqua" pitchFamily="18" charset="0"/>
              </a:rPr>
              <a:t>ACUBE Annual Meeting, Lakeland College,  </a:t>
            </a:r>
            <a:r>
              <a:rPr lang="en-US" sz="1800" dirty="0" smtClean="0">
                <a:solidFill>
                  <a:srgbClr val="FFFFFF"/>
                </a:solidFill>
                <a:latin typeface="Book Antiqua" pitchFamily="18" charset="0"/>
              </a:rPr>
              <a:t>2012</a:t>
            </a:r>
            <a:endParaRPr lang="en-US" sz="1800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14500"/>
            <a:ext cx="5972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/>
          <a:stretch/>
        </p:blipFill>
        <p:spPr bwMode="auto">
          <a:xfrm>
            <a:off x="0" y="1348472"/>
            <a:ext cx="8847598" cy="361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Abrogate lab gel          Abrogate virtual gel      Bxb1 virtual gel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772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 kb ladder; U=undigested; B=</a:t>
            </a:r>
            <a:r>
              <a:rPr lang="en-US" dirty="0" err="1" smtClean="0"/>
              <a:t>BamHI</a:t>
            </a:r>
            <a:r>
              <a:rPr lang="en-US" dirty="0" smtClean="0"/>
              <a:t>; C=</a:t>
            </a:r>
            <a:r>
              <a:rPr lang="en-US" dirty="0" err="1" smtClean="0"/>
              <a:t>ClaI</a:t>
            </a:r>
            <a:r>
              <a:rPr lang="en-US" dirty="0" smtClean="0"/>
              <a:t>;  E=</a:t>
            </a:r>
            <a:r>
              <a:rPr lang="en-US" dirty="0" err="1" smtClean="0"/>
              <a:t>EcoRI</a:t>
            </a:r>
            <a:endParaRPr lang="en-US" dirty="0" smtClean="0"/>
          </a:p>
          <a:p>
            <a:r>
              <a:rPr lang="en-US" dirty="0" smtClean="0"/>
              <a:t>H=</a:t>
            </a:r>
            <a:r>
              <a:rPr lang="en-US" dirty="0" err="1" smtClean="0"/>
              <a:t>HindIII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57400" y="685800"/>
            <a:ext cx="5108626" cy="4492626"/>
            <a:chOff x="2030361" y="329380"/>
            <a:chExt cx="5108626" cy="44926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361" y="329380"/>
              <a:ext cx="2347913" cy="449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29381"/>
              <a:ext cx="2414587" cy="449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30361" y="329381"/>
              <a:ext cx="51086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 1   2    3    4    5   6    7     8                9   10   11   12   13   14  15  16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33600" y="698713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*     </a:t>
              </a:r>
              <a:r>
                <a:rPr lang="en-US" dirty="0" smtClean="0">
                  <a:solidFill>
                    <a:srgbClr val="FF0000"/>
                  </a:solidFill>
                </a:rPr>
                <a:t>*</a:t>
              </a:r>
              <a:r>
                <a:rPr lang="en-US" dirty="0" smtClean="0">
                  <a:solidFill>
                    <a:schemeClr val="bg1"/>
                  </a:solidFill>
                </a:rPr>
                <a:t>     *    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*</a:t>
              </a:r>
              <a:r>
                <a:rPr lang="en-US" dirty="0" smtClean="0">
                  <a:solidFill>
                    <a:schemeClr val="bg1"/>
                  </a:solidFill>
                </a:rPr>
                <a:t>  *  *  * 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1200" y="228600"/>
            <a:ext cx="2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HaeIII</a:t>
            </a:r>
            <a:r>
              <a:rPr lang="en-US" dirty="0" smtClean="0"/>
              <a:t> Lab Gels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41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HaeIII</a:t>
            </a:r>
            <a:r>
              <a:rPr lang="en-US" dirty="0" smtClean="0"/>
              <a:t> Virtual Gel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181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 Ran separate in 2% </a:t>
            </a:r>
            <a:r>
              <a:rPr lang="en-US" dirty="0" err="1" smtClean="0"/>
              <a:t>agarose</a:t>
            </a:r>
            <a:r>
              <a:rPr lang="en-US" dirty="0"/>
              <a:t> </a:t>
            </a:r>
            <a:r>
              <a:rPr lang="en-US" dirty="0" smtClean="0"/>
              <a:t>gel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*</a:t>
            </a:r>
            <a:r>
              <a:rPr lang="en-US" dirty="0" smtClean="0"/>
              <a:t> Indicates A1 phages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</a:t>
            </a:r>
            <a:r>
              <a:rPr lang="en-US" dirty="0" smtClean="0"/>
              <a:t>Indicates Abrogate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 Abrogate significantly different from A1 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0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143000"/>
          </a:xfrm>
        </p:spPr>
        <p:txBody>
          <a:bodyPr/>
          <a:lstStyle/>
          <a:p>
            <a:pPr>
              <a:buFont typeface="Times New Roman" pitchFamily="-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Phage </a:t>
            </a:r>
            <a:r>
              <a:rPr lang="en-US" dirty="0"/>
              <a:t>studies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01000" cy="4572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Obtain phage sequence </a:t>
            </a:r>
            <a:r>
              <a:rPr lang="en-US" sz="2800" dirty="0" smtClean="0">
                <a:solidFill>
                  <a:schemeClr val="bg1"/>
                </a:solidFill>
              </a:rPr>
              <a:t>from Phages Database (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www.phagesdb.org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u="sng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Digest </a:t>
            </a:r>
            <a:r>
              <a:rPr lang="en-US" sz="2800" dirty="0" smtClean="0">
                <a:solidFill>
                  <a:srgbClr val="FFFF00"/>
                </a:solidFill>
              </a:rPr>
              <a:t>phage </a:t>
            </a:r>
            <a:r>
              <a:rPr lang="en-US" sz="2800" dirty="0" smtClean="0"/>
              <a:t>with </a:t>
            </a:r>
            <a:r>
              <a:rPr lang="en-US" sz="2800" dirty="0" smtClean="0"/>
              <a:t>enzyme set to compare </a:t>
            </a:r>
            <a:r>
              <a:rPr lang="en-US" sz="2800" dirty="0" smtClean="0"/>
              <a:t>fragment patterns.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BLAST</a:t>
            </a:r>
            <a:r>
              <a:rPr lang="en-US" sz="2800" dirty="0" smtClean="0"/>
              <a:t> fragment sequences to determine location in phage genome</a:t>
            </a:r>
            <a:endParaRPr lang="en-US" sz="2800" dirty="0" smtClean="0"/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-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u="sng" dirty="0" smtClean="0">
              <a:solidFill>
                <a:srgbClr val="FAFD0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Monotype Sorts" pitchFamily="-64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200" dirty="0" smtClean="0"/>
          </a:p>
          <a:p>
            <a:pPr>
              <a:lnSpc>
                <a:spcPct val="90000"/>
              </a:lnSpc>
              <a:spcBef>
                <a:spcPts val="500"/>
              </a:spcBef>
              <a:buFont typeface="Monotype Sorts" pitchFamily="-64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00498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3838" cy="4876800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History of the Case It project </a:t>
            </a:r>
            <a:endParaRPr lang="en-US" sz="24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600" dirty="0" smtClean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Current application – </a:t>
            </a:r>
            <a:r>
              <a:rPr lang="en-US" sz="2400" dirty="0" smtClean="0">
                <a:solidFill>
                  <a:schemeClr val="bg1"/>
                </a:solidFill>
              </a:rPr>
              <a:t>HHMI SEA-PHAGES</a:t>
            </a:r>
          </a:p>
          <a:p>
            <a:pPr marL="400050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Case examples -  </a:t>
            </a:r>
            <a:r>
              <a:rPr lang="en-US" sz="2400" dirty="0" smtClean="0">
                <a:solidFill>
                  <a:srgbClr val="FFFF00"/>
                </a:solidFill>
              </a:rPr>
              <a:t>Huntington’s disease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Case It Mobile - </a:t>
            </a:r>
            <a:r>
              <a:rPr lang="en-US" sz="2400" dirty="0" smtClean="0"/>
              <a:t>HIV</a:t>
            </a:r>
          </a:p>
          <a:p>
            <a:pPr marL="407987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Microarray cases - </a:t>
            </a:r>
            <a:r>
              <a:rPr lang="en-US" sz="2400" dirty="0" smtClean="0"/>
              <a:t>breast cancer gene expression and SNP microarray for prostate cancer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lvl="1" indent="-3349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Case development </a:t>
            </a:r>
            <a:r>
              <a:rPr lang="en-US" sz="2400" dirty="0" smtClean="0"/>
              <a:t>– your ideas</a:t>
            </a:r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809624" lvl="2" indent="0">
              <a:buClr>
                <a:srgbClr val="FFFF00"/>
              </a:buClr>
              <a:defRPr/>
            </a:pPr>
            <a:endParaRPr lang="en-US" sz="2000" dirty="0" smtClean="0"/>
          </a:p>
          <a:p>
            <a:pPr>
              <a:buFont typeface="Times New Roman" pitchFamily="-6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143000"/>
          </a:xfrm>
        </p:spPr>
        <p:txBody>
          <a:bodyPr/>
          <a:lstStyle/>
          <a:p>
            <a:pPr>
              <a:buFont typeface="Times New Roman" pitchFamily="-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err="1" smtClean="0"/>
              <a:t>Huntingon’s</a:t>
            </a:r>
            <a:r>
              <a:rPr lang="en-US" dirty="0" smtClean="0"/>
              <a:t> disease case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-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Case scenario - </a:t>
            </a:r>
            <a:r>
              <a:rPr lang="en-US" sz="2800" dirty="0" smtClean="0"/>
              <a:t>from Case </a:t>
            </a:r>
            <a:r>
              <a:rPr lang="en-US" sz="2800" dirty="0"/>
              <a:t>It </a:t>
            </a:r>
            <a:r>
              <a:rPr lang="en-US" sz="2800" u="sng" dirty="0">
                <a:solidFill>
                  <a:srgbClr val="FFFF00"/>
                </a:solidFill>
              </a:rPr>
              <a:t>web </a:t>
            </a:r>
            <a:r>
              <a:rPr lang="en-US" sz="2800" u="sng" dirty="0" smtClean="0">
                <a:solidFill>
                  <a:srgbClr val="FFFF00"/>
                </a:solidFill>
              </a:rPr>
              <a:t>site</a:t>
            </a:r>
            <a:endParaRPr lang="en-US" sz="2800" u="sng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Monotype Sorts" pitchFamily="-64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-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u="sng" dirty="0">
                <a:solidFill>
                  <a:srgbClr val="FFFF00"/>
                </a:solidFill>
              </a:rPr>
              <a:t>R</a:t>
            </a:r>
            <a:r>
              <a:rPr lang="en-US" sz="2800" u="sng" dirty="0" smtClean="0">
                <a:solidFill>
                  <a:srgbClr val="FFFF00"/>
                </a:solidFill>
              </a:rPr>
              <a:t>estriction enzyme digestion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u="sng" dirty="0" smtClean="0">
                <a:solidFill>
                  <a:srgbClr val="FFFF00"/>
                </a:solidFill>
              </a:rPr>
              <a:t>Southern blot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-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-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PCR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u="sng" dirty="0" smtClean="0">
                <a:solidFill>
                  <a:srgbClr val="FFFF00"/>
                </a:solidFill>
              </a:rPr>
              <a:t>gel electrophoresis</a:t>
            </a:r>
            <a:endParaRPr lang="en-US" sz="2800" u="sng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Monotype Sorts" pitchFamily="-64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pitchFamily="-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u="sng" dirty="0">
                <a:solidFill>
                  <a:srgbClr val="FAFD00"/>
                </a:solidFill>
              </a:rPr>
              <a:t>Sequence analysis</a:t>
            </a:r>
            <a:r>
              <a:rPr lang="en-US" sz="2800" dirty="0"/>
              <a:t> </a:t>
            </a:r>
            <a:r>
              <a:rPr lang="en-US" sz="2800" dirty="0" smtClean="0"/>
              <a:t>- detect triplet base repeat, </a:t>
            </a:r>
            <a:r>
              <a:rPr lang="en-US" sz="2800" u="sng" dirty="0" smtClean="0">
                <a:solidFill>
                  <a:srgbClr val="FFFF00"/>
                </a:solidFill>
              </a:rPr>
              <a:t>sequence alignment </a:t>
            </a:r>
            <a:r>
              <a:rPr lang="en-US" sz="2800" dirty="0" smtClean="0"/>
              <a:t>and </a:t>
            </a:r>
            <a:r>
              <a:rPr lang="en-US" sz="2800" u="sng" dirty="0" smtClean="0">
                <a:solidFill>
                  <a:srgbClr val="FFFF00"/>
                </a:solidFill>
              </a:rPr>
              <a:t>BLAST</a:t>
            </a:r>
            <a:r>
              <a:rPr lang="en-US" sz="2800" dirty="0" smtClean="0"/>
              <a:t> to identify gene</a:t>
            </a:r>
            <a:endParaRPr lang="en-US" sz="28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Monotype Sorts" pitchFamily="-64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8056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3838" cy="4876800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History of the Case It project </a:t>
            </a:r>
            <a:endParaRPr lang="en-US" sz="24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600" dirty="0" smtClean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Current application – </a:t>
            </a:r>
            <a:r>
              <a:rPr lang="en-US" sz="2400" dirty="0" smtClean="0">
                <a:solidFill>
                  <a:schemeClr val="bg1"/>
                </a:solidFill>
              </a:rPr>
              <a:t>HHMI SEA-PHAGES</a:t>
            </a:r>
          </a:p>
          <a:p>
            <a:pPr marL="400050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Case examples -  </a:t>
            </a:r>
            <a:r>
              <a:rPr lang="en-US" sz="2400" dirty="0" smtClean="0">
                <a:solidFill>
                  <a:schemeClr val="bg1"/>
                </a:solidFill>
              </a:rPr>
              <a:t>Huntington’s disease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Case It Mobile - </a:t>
            </a:r>
            <a:r>
              <a:rPr lang="en-US" sz="2400" dirty="0" smtClean="0">
                <a:solidFill>
                  <a:srgbClr val="FFFF00"/>
                </a:solidFill>
              </a:rPr>
              <a:t>HIV</a:t>
            </a:r>
          </a:p>
          <a:p>
            <a:pPr marL="407987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Microarray cases - </a:t>
            </a:r>
            <a:r>
              <a:rPr lang="en-US" sz="2400" dirty="0" smtClean="0"/>
              <a:t>breast cancer gene expression and SNP microarray for prostate cancer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lvl="1" indent="-3349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Case development </a:t>
            </a:r>
            <a:r>
              <a:rPr lang="en-US" sz="2400" dirty="0" smtClean="0"/>
              <a:t>– your ideas</a:t>
            </a:r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809624" lvl="2" indent="0">
              <a:buClr>
                <a:srgbClr val="FFFF00"/>
              </a:buClr>
              <a:defRPr/>
            </a:pPr>
            <a:endParaRPr lang="en-US" sz="2000" dirty="0" smtClean="0"/>
          </a:p>
          <a:p>
            <a:pPr>
              <a:buFont typeface="Times New Roman" pitchFamily="-6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3838" cy="4876800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History of the Case It project </a:t>
            </a:r>
            <a:endParaRPr lang="en-US" sz="24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600" dirty="0" smtClean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Current application – </a:t>
            </a:r>
            <a:r>
              <a:rPr lang="en-US" sz="2400" dirty="0" smtClean="0">
                <a:solidFill>
                  <a:schemeClr val="bg1"/>
                </a:solidFill>
              </a:rPr>
              <a:t>HHMI SEA-PHAGES</a:t>
            </a:r>
          </a:p>
          <a:p>
            <a:pPr marL="400050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Case examples -  </a:t>
            </a:r>
            <a:r>
              <a:rPr lang="en-US" sz="2400" dirty="0" smtClean="0">
                <a:solidFill>
                  <a:schemeClr val="bg1"/>
                </a:solidFill>
              </a:rPr>
              <a:t>Huntington’s disease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Case It Mobile - </a:t>
            </a:r>
            <a:r>
              <a:rPr lang="en-US" sz="2400" dirty="0" smtClean="0">
                <a:solidFill>
                  <a:schemeClr val="bg1"/>
                </a:solidFill>
              </a:rPr>
              <a:t>HIV</a:t>
            </a:r>
          </a:p>
          <a:p>
            <a:pPr marL="407987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Microarray cases - </a:t>
            </a:r>
            <a:r>
              <a:rPr lang="en-US" sz="2400" dirty="0" smtClean="0">
                <a:solidFill>
                  <a:srgbClr val="FFFF00"/>
                </a:solidFill>
              </a:rPr>
              <a:t>breast cancer gene expression and SNP microarray for prostate cancer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lvl="1" indent="-3349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Case development </a:t>
            </a:r>
            <a:r>
              <a:rPr lang="en-US" sz="2400" dirty="0" smtClean="0"/>
              <a:t>– your ideas</a:t>
            </a:r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809624" lvl="2" indent="0">
              <a:buClr>
                <a:srgbClr val="FFFF00"/>
              </a:buClr>
              <a:defRPr/>
            </a:pPr>
            <a:endParaRPr lang="en-US" sz="2000" dirty="0" smtClean="0"/>
          </a:p>
          <a:p>
            <a:pPr>
              <a:buFont typeface="Times New Roman" pitchFamily="-6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Breast cancer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Woman diagnosed with breast cancer, without prior risk factors</a:t>
            </a:r>
          </a:p>
          <a:p>
            <a:pPr>
              <a:buClr>
                <a:srgbClr val="FFFF00"/>
              </a:buClr>
              <a:defRPr/>
            </a:pPr>
            <a:endParaRPr lang="en-US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Microarray analysis used to determine potential for aggressive growth and invasiveness of tumor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Prostate cancer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PSA blood test, link to prostate cancer being questioned</a:t>
            </a:r>
          </a:p>
          <a:p>
            <a:pPr>
              <a:buClr>
                <a:srgbClr val="FFFF00"/>
              </a:buClr>
              <a:defRPr/>
            </a:pPr>
            <a:endParaRPr lang="en-US" sz="10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SNPs associated with naturally high blood PSA levels detected by </a:t>
            </a:r>
            <a:r>
              <a:rPr lang="en-US" u="sng" dirty="0" smtClean="0">
                <a:solidFill>
                  <a:srgbClr val="FFFF00"/>
                </a:solidFill>
              </a:rPr>
              <a:t>microarray</a:t>
            </a:r>
          </a:p>
          <a:p>
            <a:pPr marL="0" indent="0">
              <a:buClr>
                <a:srgbClr val="FFFF00"/>
              </a:buClr>
              <a:defRPr/>
            </a:pPr>
            <a:endParaRPr lang="en-US" sz="1000" dirty="0" smtClean="0"/>
          </a:p>
          <a:p>
            <a:pPr marL="914400" lvl="1" indent="-457200">
              <a:buClr>
                <a:srgbClr val="FFFF00"/>
              </a:buClr>
              <a:buFont typeface="Wingdings" charset="2"/>
              <a:buChar char="Ø"/>
              <a:defRPr/>
            </a:pPr>
            <a:r>
              <a:rPr lang="en-US" dirty="0" smtClean="0"/>
              <a:t>Should biopsy be done based on high PSA test result?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3838" cy="4876800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History of the Case It project </a:t>
            </a:r>
            <a:endParaRPr lang="en-US" sz="24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600" dirty="0" smtClean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Current application – </a:t>
            </a:r>
            <a:r>
              <a:rPr lang="en-US" sz="2400" dirty="0" smtClean="0">
                <a:solidFill>
                  <a:schemeClr val="bg1"/>
                </a:solidFill>
              </a:rPr>
              <a:t>HHMI SEA-PHAGES</a:t>
            </a:r>
          </a:p>
          <a:p>
            <a:pPr marL="400050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Case examples -  </a:t>
            </a:r>
            <a:r>
              <a:rPr lang="en-US" sz="2400" dirty="0" smtClean="0">
                <a:solidFill>
                  <a:schemeClr val="bg1"/>
                </a:solidFill>
              </a:rPr>
              <a:t>Huntington’s disease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Case It Mobile - </a:t>
            </a:r>
            <a:r>
              <a:rPr lang="en-US" sz="2400" dirty="0" smtClean="0">
                <a:solidFill>
                  <a:schemeClr val="bg1"/>
                </a:solidFill>
              </a:rPr>
              <a:t>HIV</a:t>
            </a:r>
          </a:p>
          <a:p>
            <a:pPr marL="407987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Microarray cases - </a:t>
            </a:r>
            <a:r>
              <a:rPr lang="en-US" sz="2400" dirty="0" smtClean="0">
                <a:solidFill>
                  <a:schemeClr val="bg1"/>
                </a:solidFill>
              </a:rPr>
              <a:t>breast cancer gene expression and SNP microarray for prostate cancer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lvl="1" indent="-3349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Case development </a:t>
            </a:r>
            <a:r>
              <a:rPr lang="en-US" sz="2400" dirty="0" smtClean="0">
                <a:solidFill>
                  <a:srgbClr val="FFFF00"/>
                </a:solidFill>
              </a:rPr>
              <a:t>– honey bee example, your ideas on Case It forum page</a:t>
            </a:r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809624" lvl="2" indent="0">
              <a:buClr>
                <a:srgbClr val="FFFF00"/>
              </a:buClr>
              <a:defRPr/>
            </a:pPr>
            <a:endParaRPr lang="en-US" sz="2000" dirty="0" smtClean="0"/>
          </a:p>
          <a:p>
            <a:pPr>
              <a:buFont typeface="Times New Roman" pitchFamily="-6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mtClean="0"/>
              <a:t>Case It! Project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3400" y="1676400"/>
            <a:ext cx="8610600" cy="4425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URL for 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Case It! Home Page:</a:t>
            </a:r>
          </a:p>
          <a:p>
            <a:pPr lvl="1"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  <a:hlinkClick r:id="rId3"/>
              </a:rPr>
              <a:t>http</a:t>
            </a:r>
            <a:r>
              <a:rPr lang="en-US" sz="2800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  <a:hlinkClick r:id="rId3"/>
              </a:rPr>
              <a:t>://caseit.uwrf.edu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Includes tutorials and download links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Access to cases descriptions, problem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spaces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Contact: mark.s.bergland@uwrf.edu</a:t>
            </a:r>
          </a:p>
          <a:p>
            <a:pPr>
              <a:spcBef>
                <a:spcPts val="35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	      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Previous support from the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TUES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program</a:t>
            </a:r>
          </a:p>
          <a:p>
            <a:pPr>
              <a:spcBef>
                <a:spcPts val="7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	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of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the National Science Foundation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05400"/>
            <a:ext cx="723900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mtClean="0"/>
              <a:t>Case It! Project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400" y="1676400"/>
            <a:ext cx="7848600" cy="537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Additional Collaborators</a:t>
            </a:r>
          </a:p>
          <a:p>
            <a:pPr>
              <a:spcBef>
                <a:spcPts val="600"/>
              </a:spcBef>
              <a:buClr>
                <a:srgbClr val="FAFD00"/>
              </a:buClr>
              <a:buFont typeface="Times New Roman" pitchFamily="-6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Mary Lundeberg, Biology Department, University of </a:t>
            </a:r>
          </a:p>
          <a:p>
            <a:pPr>
              <a:lnSpc>
                <a:spcPct val="90000"/>
              </a:lnSpc>
              <a:buClr>
                <a:srgbClr val="FAFD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Wisconsin-River Falls</a:t>
            </a:r>
          </a:p>
          <a:p>
            <a:pPr>
              <a:lnSpc>
                <a:spcPct val="90000"/>
              </a:lnSpc>
              <a:buClr>
                <a:srgbClr val="FAFD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Book Antiqua" charset="0"/>
                <a:ea typeface="MS Gothic" charset="-128"/>
              </a:rPr>
              <a:t>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charset="0"/>
                <a:ea typeface="MS Gothic" charset="-128"/>
              </a:rPr>
              <a:t>Chi-Cheng Lin, Computer Science Department,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charset="0"/>
                <a:ea typeface="MS Gothic" charset="-128"/>
              </a:rPr>
              <a:t>   Winona State University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Arlin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Toro, Biology Department,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Inter American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University of Puerto Rico-San German campus 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Rafael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Tosado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, Medical Technology Program, 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Inter American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University of Puerto Rico-Metropolitan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Campus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C.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Dinitra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White, Biology Department, North Carolina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A&amp;T State University</a:t>
            </a:r>
          </a:p>
          <a:p>
            <a:pPr>
              <a:spcBef>
                <a:spcPts val="6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3838" cy="4876800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600" dirty="0" smtClean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Current application – </a:t>
            </a:r>
            <a:r>
              <a:rPr lang="en-US" sz="2400" dirty="0" smtClean="0"/>
              <a:t>HHMI SEA-PHAGES</a:t>
            </a:r>
          </a:p>
          <a:p>
            <a:pPr marL="400050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Case examples -  </a:t>
            </a:r>
            <a:r>
              <a:rPr lang="en-US" sz="2400" dirty="0" smtClean="0"/>
              <a:t>Huntington’s disease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Case It Mobile - </a:t>
            </a:r>
            <a:r>
              <a:rPr lang="en-US" sz="2400" dirty="0" smtClean="0"/>
              <a:t>HIV</a:t>
            </a:r>
          </a:p>
          <a:p>
            <a:pPr marL="407987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Microarray cases - </a:t>
            </a:r>
            <a:r>
              <a:rPr lang="en-US" sz="2400" dirty="0" smtClean="0"/>
              <a:t>breast cancer gene expression and SNP microarray for prostate cancer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lvl="1" indent="-3349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Case development </a:t>
            </a:r>
            <a:r>
              <a:rPr lang="en-US" sz="2400" dirty="0" smtClean="0"/>
              <a:t>– your ideas</a:t>
            </a:r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809624" lvl="2" indent="0">
              <a:buClr>
                <a:srgbClr val="FFFF00"/>
              </a:buClr>
              <a:defRPr/>
            </a:pPr>
            <a:endParaRPr lang="en-US" sz="2000" dirty="0" smtClean="0"/>
          </a:p>
          <a:p>
            <a:pPr>
              <a:buFont typeface="Times New Roman" pitchFamily="-6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mtClean="0"/>
              <a:t>Case It! Project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14400" y="1676400"/>
            <a:ext cx="7848600" cy="4813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spcBef>
                <a:spcPts val="7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Electronic framework for analyzing and discussing case studies in molecular biology</a:t>
            </a:r>
          </a:p>
          <a:p>
            <a:pPr>
              <a:spcBef>
                <a:spcPts val="25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Genetic and infectious diseases and associated ethical 	   issues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spcBef>
                <a:spcPts val="25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Students gather background information on cases 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Analyze DNA and/or protein sequences using 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   Case It!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simulation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Online poster sessions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  <a:p>
            <a:pPr>
              <a:lnSpc>
                <a:spcPct val="90000"/>
              </a:lnSpc>
              <a:buClr>
                <a:srgbClr val="FAFD00"/>
              </a:buClr>
              <a:buFont typeface="Book Antiqua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MS Gothic" charset="-128"/>
              </a:rPr>
              <a:t>Role-playing</a:t>
            </a:r>
          </a:p>
          <a:p>
            <a:pPr>
              <a:spcBef>
                <a:spcPts val="600"/>
              </a:spcBef>
              <a:buClr>
                <a:srgbClr val="FFFFFF"/>
              </a:buClr>
              <a:buFont typeface="Book Antiqu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MS Gothic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 smtClean="0"/>
              <a:t>Techniques for DNA and protein analysis</a:t>
            </a:r>
            <a:br>
              <a:rPr lang="en-US" sz="3200" dirty="0" smtClean="0"/>
            </a:br>
            <a:r>
              <a:rPr lang="en-US" sz="3200" dirty="0" smtClean="0"/>
              <a:t>Case It! simulation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Features of Case It! simulation</a:t>
            </a:r>
          </a:p>
          <a:p>
            <a:pPr>
              <a:spcBef>
                <a:spcPts val="175"/>
              </a:spcBef>
              <a:buFont typeface="Times New Roman" pitchFamily="16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700" dirty="0" smtClean="0"/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DNA and protein electrophoresis</a:t>
            </a:r>
          </a:p>
          <a:p>
            <a:pPr marL="738188" lvl="1" indent="-280988">
              <a:spcBef>
                <a:spcPts val="5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Restriction enzyme digestion and mapping</a:t>
            </a:r>
            <a:r>
              <a:rPr lang="en-US" sz="2000" dirty="0" smtClean="0"/>
              <a:t> </a:t>
            </a:r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Southern blotting</a:t>
            </a:r>
          </a:p>
          <a:p>
            <a:pPr marL="738188" lvl="1" indent="-280988">
              <a:spcBef>
                <a:spcPts val="5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Dot blotting</a:t>
            </a:r>
            <a:r>
              <a:rPr lang="en-US" sz="2000" dirty="0" smtClean="0"/>
              <a:t> </a:t>
            </a:r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Polymerase Chain Reaction (single and multiplex)</a:t>
            </a:r>
            <a:r>
              <a:rPr lang="x-none" sz="2400" dirty="0" smtClean="0">
                <a:cs typeface="Arial" charset="0"/>
              </a:rPr>
              <a:t>‏</a:t>
            </a:r>
            <a:endParaRPr lang="en-US" sz="2400" dirty="0" smtClean="0"/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ELISA</a:t>
            </a:r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Western blotting</a:t>
            </a:r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Book Antiqua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Microarrays (SNP and expression)</a:t>
            </a:r>
          </a:p>
          <a:p>
            <a:pPr>
              <a:spcBef>
                <a:spcPts val="250"/>
              </a:spcBef>
              <a:buClr>
                <a:srgbClr val="FFFFFF"/>
              </a:buClr>
              <a:buFont typeface="Book Antiqua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1000" dirty="0" smtClean="0"/>
          </a:p>
          <a:p>
            <a:pPr marL="738188" lvl="1" indent="-280988">
              <a:spcBef>
                <a:spcPts val="600"/>
              </a:spcBef>
              <a:buClr>
                <a:srgbClr val="FAFD00"/>
              </a:buClr>
              <a:buFont typeface="Wingdings" charset="2"/>
              <a:buChar char="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Case studies in genetic and infectious diseases and other biology topics</a:t>
            </a:r>
          </a:p>
          <a:p>
            <a:pPr>
              <a:spcBef>
                <a:spcPts val="600"/>
              </a:spcBef>
              <a:buClr>
                <a:srgbClr val="FFFFFF"/>
              </a:buClr>
              <a:buFont typeface="Book Antiqua" charset="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838200"/>
          </a:xfrm>
        </p:spPr>
        <p:txBody>
          <a:bodyPr/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 smtClean="0"/>
              <a:t>Case It! Simulation</a:t>
            </a:r>
            <a:br>
              <a:rPr lang="en-US" sz="3200" dirty="0" smtClean="0"/>
            </a:br>
            <a:r>
              <a:rPr lang="en-US" sz="3200" dirty="0" smtClean="0"/>
              <a:t>New features in version 6.06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5048250"/>
          </a:xfrm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450"/>
              </a:spcBef>
              <a:buClr>
                <a:srgbClr val="FAFD00"/>
              </a:buClr>
              <a:buFont typeface="Zapf Dingbats" pitchFamily="1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Bioinformatics tools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989B8"/>
              </a:buClr>
              <a:buFont typeface="Book Antiqua" charset="0"/>
              <a:buChar char="»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Open and save FASTA sequences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989B8"/>
              </a:buClr>
              <a:buFont typeface="Book Antiqua" charset="0"/>
              <a:buChar char="»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Connection to BLAST and other NCBI tools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989B8"/>
              </a:buClr>
              <a:buFont typeface="Book Antiqua" charset="0"/>
              <a:buChar char="»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Integration with MEGA software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Book Antiqua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Alignments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Book Antiqua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Tree building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989B8"/>
              </a:buClr>
              <a:buFont typeface="Book Antiqua" charset="0"/>
              <a:buChar char="»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Other</a:t>
            </a:r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Book Antiqua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400" dirty="0" smtClean="0"/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Clr>
                <a:srgbClr val="FAFD00"/>
              </a:buClr>
              <a:buFont typeface="Zapf Dingbats" pitchFamily="1" charset="2"/>
              <a:buChar char="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Microarray simulation </a:t>
            </a:r>
            <a:endParaRPr lang="en-US" sz="2400" dirty="0"/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989B8"/>
              </a:buClr>
              <a:buFont typeface="Book Antiqua" charset="0"/>
              <a:buChar char="»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SNP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989B8"/>
              </a:buClr>
              <a:buFont typeface="Book Antiqua" charset="0"/>
              <a:buChar char="»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400" dirty="0" smtClean="0"/>
              <a:t>Expression</a:t>
            </a:r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Book Antiqua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400" dirty="0" smtClean="0"/>
          </a:p>
          <a:p>
            <a:pPr marL="338138" indent="-338138">
              <a:lnSpc>
                <a:spcPct val="90000"/>
              </a:lnSpc>
              <a:spcBef>
                <a:spcPts val="450"/>
              </a:spcBef>
              <a:buClr>
                <a:srgbClr val="FFFFFF"/>
              </a:buClr>
              <a:buFont typeface="Book Antiqua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3838" cy="4876800"/>
          </a:xfrm>
        </p:spPr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History of the Case It project </a:t>
            </a:r>
            <a:endParaRPr lang="en-US" sz="24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600" dirty="0" smtClean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Current application – </a:t>
            </a:r>
            <a:r>
              <a:rPr lang="en-US" sz="2400" dirty="0" smtClean="0">
                <a:solidFill>
                  <a:srgbClr val="FFFF00"/>
                </a:solidFill>
              </a:rPr>
              <a:t>HHMI SEA-PHAGES</a:t>
            </a:r>
          </a:p>
          <a:p>
            <a:pPr marL="400050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Case examples -  </a:t>
            </a:r>
            <a:r>
              <a:rPr lang="en-US" sz="2400" dirty="0" smtClean="0"/>
              <a:t>Huntington’s disease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Case It Mobile - </a:t>
            </a:r>
            <a:r>
              <a:rPr lang="en-US" sz="2400" dirty="0" smtClean="0"/>
              <a:t>HIV</a:t>
            </a:r>
          </a:p>
          <a:p>
            <a:pPr marL="407987" lvl="1" indent="0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Microarray cases - </a:t>
            </a:r>
            <a:r>
              <a:rPr lang="en-US" sz="2400" dirty="0" smtClean="0"/>
              <a:t>breast cancer gene expression and SNP microarray for prostate cancer</a:t>
            </a:r>
          </a:p>
          <a:p>
            <a:pPr marL="342900" indent="-334963">
              <a:buClr>
                <a:srgbClr val="FFFF00"/>
              </a:buClr>
              <a:defRPr/>
            </a:pPr>
            <a:endParaRPr lang="en-US" sz="600" dirty="0" smtClean="0"/>
          </a:p>
          <a:p>
            <a:pPr marL="342900" lvl="1" indent="-3349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Case development </a:t>
            </a:r>
            <a:r>
              <a:rPr lang="en-US" sz="2400" dirty="0" smtClean="0"/>
              <a:t>– your ideas</a:t>
            </a:r>
          </a:p>
          <a:p>
            <a:pPr marL="342900" indent="-334963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809624" lvl="2" indent="0">
              <a:buClr>
                <a:srgbClr val="FFFF00"/>
              </a:buClr>
              <a:defRPr/>
            </a:pPr>
            <a:endParaRPr lang="en-US" sz="2000" dirty="0" smtClean="0"/>
          </a:p>
          <a:p>
            <a:pPr>
              <a:buFont typeface="Times New Roman" pitchFamily="-6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HHMI SEA-PHAGES project in General Biology course for freshmen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Lab sequence replaced by phage research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Isolate </a:t>
            </a:r>
            <a:r>
              <a:rPr lang="en-US" dirty="0" err="1" smtClean="0"/>
              <a:t>mycobacteriophages</a:t>
            </a:r>
            <a:r>
              <a:rPr lang="en-US" dirty="0" smtClean="0"/>
              <a:t> from soil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Isolate phage DNA and analyze by restriction enzyme digestion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Select one phage to send for sequencing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Spring semester – phage genomics</a:t>
            </a:r>
          </a:p>
          <a:p>
            <a:pPr>
              <a:buClr>
                <a:srgbClr val="FFFF00"/>
              </a:buClr>
            </a:pPr>
            <a:endParaRPr lang="en-US" sz="1200" dirty="0" smtClean="0"/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Retrieve complete phage genome sequence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Annotate genes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Comparative genomics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Research projects on phage biology</a:t>
            </a:r>
          </a:p>
          <a:p>
            <a:pPr lvl="1">
              <a:buClr>
                <a:srgbClr val="FFFF00"/>
              </a:buClr>
            </a:pPr>
            <a:endParaRPr lang="en-US" sz="1000" dirty="0" smtClean="0"/>
          </a:p>
          <a:p>
            <a:pPr marL="290513" lvl="1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 smtClean="0">
                <a:hlinkClick r:id="rId2"/>
              </a:rPr>
              <a:t>www.phagesdb.org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se It workshop:  integrating molecular biology computer simulations and bioinformatics into case-based learning a&quot;/&gt;&lt;property id=&quot;20307&quot; value=&quot;256&quot;/&gt;&lt;/object&gt;&lt;object type=&quot;3&quot; unique_id=&quot;10007&quot;&gt;&lt;property id=&quot;20148&quot; value=&quot;5&quot;/&gt;&lt;property id=&quot;20300&quot; value=&quot;Slide 3 - &amp;quot;Workshop overview&amp;quot;&quot;/&gt;&lt;property id=&quot;20307&quot; value=&quot;284&quot;/&gt;&lt;/object&gt;&lt;object type=&quot;3&quot; unique_id=&quot;10008&quot;&gt;&lt;property id=&quot;20148&quot; value=&quot;5&quot;/&gt;&lt;property id=&quot;20300&quot; value=&quot;Slide 4 - &amp;quot;Case It! Project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Case It! Project&amp;quot;&quot;/&gt;&lt;property id=&quot;20307&quot; value=&quot;259&quot;/&gt;&lt;/object&gt;&lt;object type=&quot;3&quot; unique_id=&quot;10010&quot;&gt;&lt;property id=&quot;20148&quot; value=&quot;5&quot;/&gt;&lt;property id=&quot;20300&quot; value=&quot;Slide 2 - &amp;quot;Case It! Project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Techniques for DNA and protein analysis&amp;#x0D;&amp;#x0A;Case It! simulation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Case It! Simulation&amp;#x0D;&amp;#x0A;New features in version 6.04 &amp;quot;&quot;/&gt;&lt;property id=&quot;20307&quot; value=&quot;262&quot;/&gt;&lt;/object&gt;&lt;object type=&quot;3&quot; unique_id=&quot;10014&quot;&gt;&lt;property id=&quot;20148&quot; value=&quot;5&quot;/&gt;&lt;property id=&quot;20300&quot; value=&quot;Slide 13&quot;/&gt;&lt;property id=&quot;20307&quot; value=&quot;264&quot;/&gt;&lt;/object&gt;&lt;object type=&quot;3&quot; unique_id=&quot;10015&quot;&gt;&lt;property id=&quot;20148&quot; value=&quot;5&quot;/&gt;&lt;property id=&quot;20300&quot; value=&quot;Slide 14 - &amp;quot;HIV viral proteins&amp;quot;&quot;/&gt;&lt;property id=&quot;20307&quot; value=&quot;265&quot;/&gt;&lt;/object&gt;&lt;object type=&quot;3&quot; unique_id=&quot;10016&quot;&gt;&lt;property id=&quot;20148&quot; value=&quot;5&quot;/&gt;&lt;property id=&quot;20300&quot; value=&quot;Slide 15 - &amp;quot;Western Blot&amp;#x0D;&amp;#x0A;Band pattern interpretation&amp;quot;&quot;/&gt;&lt;property id=&quot;20307&quot; value=&quot;266&quot;/&gt;&lt;/object&gt;&lt;object type=&quot;3&quot; unique_id=&quot;10017&quot;&gt;&lt;property id=&quot;20148&quot; value=&quot;5&quot;/&gt;&lt;property id=&quot;20300&quot; value=&quot;Slide 16 - &amp;quot;Bioinformatics extension&amp;quot;&quot;/&gt;&lt;property id=&quot;20307&quot; value=&quot;267&quot;/&gt;&lt;/object&gt;&lt;object type=&quot;3&quot; unique_id=&quot;10019&quot;&gt;&lt;property id=&quot;20148&quot; value=&quot;5&quot;/&gt;&lt;property id=&quot;20300&quot; value=&quot;Slide 21 - &amp;quot;Open-ended bioinformatics extensions&amp;quot;&quot;/&gt;&lt;property id=&quot;20307&quot; value=&quot;269&quot;/&gt;&lt;/object&gt;&lt;object type=&quot;3&quot; unique_id=&quot;10020&quot;&gt;&lt;property id=&quot;20148&quot; value=&quot;5&quot;/&gt;&lt;property id=&quot;20300&quot; value=&quot;Slide 22 - &amp;quot;Other bioinformatics extensions&amp;quot;&quot;/&gt;&lt;property id=&quot;20307&quot; value=&quot;270&quot;/&gt;&lt;/object&gt;&lt;object type=&quot;3&quot; unique_id=&quot;10634&quot;&gt;&lt;property id=&quot;20148&quot; value=&quot;5&quot;/&gt;&lt;property id=&quot;20300&quot; value=&quot;Slide 11 - &amp;quot;HIV Case studies&amp;quot;&quot;/&gt;&lt;property id=&quot;20307&quot; value=&quot;285&quot;/&gt;&lt;/object&gt;&lt;object type=&quot;3&quot; unique_id=&quot;10635&quot;&gt;&lt;property id=&quot;20148&quot; value=&quot;5&quot;/&gt;&lt;property id=&quot;20300&quot; value=&quot;Slide 17 - &amp;quot;Bioinformatics extension&amp;quot;&quot;/&gt;&lt;property id=&quot;20307&quot; value=&quot;289&quot;/&gt;&lt;/object&gt;&lt;object type=&quot;3&quot; unique_id=&quot;10636&quot;&gt;&lt;property id=&quot;20148&quot; value=&quot;5&quot;/&gt;&lt;property id=&quot;20300&quot; value=&quot;Slide 18 - &amp;quot;Bioinformatics extension&amp;quot;&quot;/&gt;&lt;property id=&quot;20307&quot; value=&quot;290&quot;/&gt;&lt;/object&gt;&lt;object type=&quot;3&quot; unique_id=&quot;10637&quot;&gt;&lt;property id=&quot;20148&quot; value=&quot;5&quot;/&gt;&lt;property id=&quot;20300&quot; value=&quot;Slide 20 - &amp;quot;Open-ended bioinformatics problems &amp;quot;&quot;/&gt;&lt;property id=&quot;20307&quot; value=&quot;286&quot;/&gt;&lt;/object&gt;&lt;object type=&quot;3&quot; unique_id=&quot;11558&quot;&gt;&lt;property id=&quot;20148&quot; value=&quot;5&quot;/&gt;&lt;property id=&quot;20300&quot; value=&quot;Slide 5&quot;/&gt;&lt;property id=&quot;20307&quot; value=&quot;313&quot;/&gt;&lt;/object&gt;&lt;object type=&quot;3&quot; unique_id=&quot;11559&quot;&gt;&lt;property id=&quot;20148&quot; value=&quot;5&quot;/&gt;&lt;property id=&quot;20300&quot; value=&quot;Slide 7&quot;/&gt;&lt;property id=&quot;20307&quot; value=&quot;314&quot;/&gt;&lt;/object&gt;&lt;object type=&quot;3&quot; unique_id=&quot;11560&quot;&gt;&lt;property id=&quot;20148&quot; value=&quot;5&quot;/&gt;&lt;property id=&quot;20300&quot; value=&quot;Slide 8&quot;/&gt;&lt;property id=&quot;20307&quot; value=&quot;315&quot;/&gt;&lt;/object&gt;&lt;object type=&quot;3&quot; unique_id=&quot;12469&quot;&gt;&lt;property id=&quot;20148&quot; value=&quot;5&quot;/&gt;&lt;property id=&quot;20300&quot; value=&quot;Slide 12&quot;/&gt;&lt;property id=&quot;20307&quot; value=&quot;326&quot;/&gt;&lt;/object&gt;&lt;object type=&quot;3&quot; unique_id=&quot;12646&quot;&gt;&lt;property id=&quot;20148&quot; value=&quot;5&quot;/&gt;&lt;property id=&quot;20300&quot; value=&quot;Slide 19 - &amp;quot;Colon cancer case&amp;quot;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MS Gothic"/>
        <a:cs typeface=""/>
      </a:majorFont>
      <a:minorFont>
        <a:latin typeface="Book Antiqu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13731</TotalTime>
  <Words>796</Words>
  <Application>Microsoft Macintosh PowerPoint</Application>
  <PresentationFormat>On-screen Show (4:3)</PresentationFormat>
  <Paragraphs>201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Case It workshop:  integrating molecular biology computer simulations and bioinformatics into case-based learning and student research</vt:lpstr>
      <vt:lpstr>Case It! Project</vt:lpstr>
      <vt:lpstr>Workshop overview</vt:lpstr>
      <vt:lpstr>Case It! Project</vt:lpstr>
      <vt:lpstr>Techniques for DNA and protein analysis Case It! simulation</vt:lpstr>
      <vt:lpstr>Case It! Simulation New features in version 6.06 </vt:lpstr>
      <vt:lpstr>Workshop overview</vt:lpstr>
      <vt:lpstr>Open-ended research</vt:lpstr>
      <vt:lpstr>Open-ended research</vt:lpstr>
      <vt:lpstr>PowerPoint Presentation</vt:lpstr>
      <vt:lpstr>PowerPoint Presentation</vt:lpstr>
      <vt:lpstr>Phage studies</vt:lpstr>
      <vt:lpstr>Workshop overview</vt:lpstr>
      <vt:lpstr>Huntingon’s disease case</vt:lpstr>
      <vt:lpstr>Workshop overview</vt:lpstr>
      <vt:lpstr>Workshop overview</vt:lpstr>
      <vt:lpstr>Breast cancer case</vt:lpstr>
      <vt:lpstr>Prostate cancer case</vt:lpstr>
      <vt:lpstr>Workshop overview</vt:lpstr>
      <vt:lpstr>Case It!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computer simulations integrating molecular biology techniques and bioinformatics for case-based learning in infectious diseases</dc:title>
  <dc:creator>Karen Klyczek</dc:creator>
  <cp:lastModifiedBy>Karen Klyczek</cp:lastModifiedBy>
  <cp:revision>65</cp:revision>
  <dcterms:modified xsi:type="dcterms:W3CDTF">2012-10-11T14:26:42Z</dcterms:modified>
</cp:coreProperties>
</file>