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54"/>
  </p:notesMasterIdLst>
  <p:sldIdLst>
    <p:sldId id="285" r:id="rId2"/>
    <p:sldId id="257" r:id="rId3"/>
    <p:sldId id="286" r:id="rId4"/>
    <p:sldId id="287" r:id="rId5"/>
    <p:sldId id="288" r:id="rId6"/>
    <p:sldId id="289" r:id="rId7"/>
    <p:sldId id="290" r:id="rId8"/>
    <p:sldId id="291" r:id="rId9"/>
    <p:sldId id="292" r:id="rId10"/>
    <p:sldId id="293" r:id="rId11"/>
    <p:sldId id="294" r:id="rId12"/>
    <p:sldId id="317" r:id="rId13"/>
    <p:sldId id="295" r:id="rId14"/>
    <p:sldId id="306" r:id="rId15"/>
    <p:sldId id="296" r:id="rId16"/>
    <p:sldId id="299" r:id="rId17"/>
    <p:sldId id="307" r:id="rId18"/>
    <p:sldId id="308" r:id="rId19"/>
    <p:sldId id="302" r:id="rId20"/>
    <p:sldId id="300" r:id="rId21"/>
    <p:sldId id="301" r:id="rId22"/>
    <p:sldId id="303" r:id="rId23"/>
    <p:sldId id="304" r:id="rId24"/>
    <p:sldId id="305" r:id="rId25"/>
    <p:sldId id="309" r:id="rId26"/>
    <p:sldId id="310" r:id="rId27"/>
    <p:sldId id="318" r:id="rId28"/>
    <p:sldId id="319" r:id="rId29"/>
    <p:sldId id="311" r:id="rId30"/>
    <p:sldId id="312" r:id="rId31"/>
    <p:sldId id="320" r:id="rId32"/>
    <p:sldId id="313" r:id="rId33"/>
    <p:sldId id="314" r:id="rId34"/>
    <p:sldId id="315" r:id="rId35"/>
    <p:sldId id="316" r:id="rId36"/>
    <p:sldId id="321" r:id="rId37"/>
    <p:sldId id="326" r:id="rId38"/>
    <p:sldId id="327" r:id="rId39"/>
    <p:sldId id="328" r:id="rId40"/>
    <p:sldId id="323" r:id="rId41"/>
    <p:sldId id="324" r:id="rId42"/>
    <p:sldId id="325" r:id="rId43"/>
    <p:sldId id="329" r:id="rId44"/>
    <p:sldId id="330" r:id="rId45"/>
    <p:sldId id="333" r:id="rId46"/>
    <p:sldId id="334" r:id="rId47"/>
    <p:sldId id="335" r:id="rId48"/>
    <p:sldId id="339" r:id="rId49"/>
    <p:sldId id="332" r:id="rId50"/>
    <p:sldId id="336" r:id="rId51"/>
    <p:sldId id="337" r:id="rId52"/>
    <p:sldId id="338" r:id="rId53"/>
  </p:sldIdLst>
  <p:sldSz cx="14630400" cy="9144000"/>
  <p:notesSz cx="6858000" cy="9144000"/>
  <p:defaultTextStyle>
    <a:defPPr>
      <a:defRPr lang="en-US"/>
    </a:defPPr>
    <a:lvl1pPr marL="0" algn="l" defTabSz="1344918" rtl="0" eaLnBrk="1" latinLnBrk="0" hangingPunct="1">
      <a:defRPr sz="2648" kern="1200">
        <a:solidFill>
          <a:schemeClr val="tx1"/>
        </a:solidFill>
        <a:latin typeface="+mn-lt"/>
        <a:ea typeface="+mn-ea"/>
        <a:cs typeface="+mn-cs"/>
      </a:defRPr>
    </a:lvl1pPr>
    <a:lvl2pPr marL="672459" algn="l" defTabSz="1344918" rtl="0" eaLnBrk="1" latinLnBrk="0" hangingPunct="1">
      <a:defRPr sz="2648" kern="1200">
        <a:solidFill>
          <a:schemeClr val="tx1"/>
        </a:solidFill>
        <a:latin typeface="+mn-lt"/>
        <a:ea typeface="+mn-ea"/>
        <a:cs typeface="+mn-cs"/>
      </a:defRPr>
    </a:lvl2pPr>
    <a:lvl3pPr marL="1344918" algn="l" defTabSz="1344918" rtl="0" eaLnBrk="1" latinLnBrk="0" hangingPunct="1">
      <a:defRPr sz="2648" kern="1200">
        <a:solidFill>
          <a:schemeClr val="tx1"/>
        </a:solidFill>
        <a:latin typeface="+mn-lt"/>
        <a:ea typeface="+mn-ea"/>
        <a:cs typeface="+mn-cs"/>
      </a:defRPr>
    </a:lvl3pPr>
    <a:lvl4pPr marL="2017376" algn="l" defTabSz="1344918" rtl="0" eaLnBrk="1" latinLnBrk="0" hangingPunct="1">
      <a:defRPr sz="2648" kern="1200">
        <a:solidFill>
          <a:schemeClr val="tx1"/>
        </a:solidFill>
        <a:latin typeface="+mn-lt"/>
        <a:ea typeface="+mn-ea"/>
        <a:cs typeface="+mn-cs"/>
      </a:defRPr>
    </a:lvl4pPr>
    <a:lvl5pPr marL="2689835" algn="l" defTabSz="1344918" rtl="0" eaLnBrk="1" latinLnBrk="0" hangingPunct="1">
      <a:defRPr sz="2648" kern="1200">
        <a:solidFill>
          <a:schemeClr val="tx1"/>
        </a:solidFill>
        <a:latin typeface="+mn-lt"/>
        <a:ea typeface="+mn-ea"/>
        <a:cs typeface="+mn-cs"/>
      </a:defRPr>
    </a:lvl5pPr>
    <a:lvl6pPr marL="3362294" algn="l" defTabSz="1344918" rtl="0" eaLnBrk="1" latinLnBrk="0" hangingPunct="1">
      <a:defRPr sz="2648" kern="1200">
        <a:solidFill>
          <a:schemeClr val="tx1"/>
        </a:solidFill>
        <a:latin typeface="+mn-lt"/>
        <a:ea typeface="+mn-ea"/>
        <a:cs typeface="+mn-cs"/>
      </a:defRPr>
    </a:lvl6pPr>
    <a:lvl7pPr marL="4034753" algn="l" defTabSz="1344918" rtl="0" eaLnBrk="1" latinLnBrk="0" hangingPunct="1">
      <a:defRPr sz="2648" kern="1200">
        <a:solidFill>
          <a:schemeClr val="tx1"/>
        </a:solidFill>
        <a:latin typeface="+mn-lt"/>
        <a:ea typeface="+mn-ea"/>
        <a:cs typeface="+mn-cs"/>
      </a:defRPr>
    </a:lvl7pPr>
    <a:lvl8pPr marL="4707213" algn="l" defTabSz="1344918" rtl="0" eaLnBrk="1" latinLnBrk="0" hangingPunct="1">
      <a:defRPr sz="2648" kern="1200">
        <a:solidFill>
          <a:schemeClr val="tx1"/>
        </a:solidFill>
        <a:latin typeface="+mn-lt"/>
        <a:ea typeface="+mn-ea"/>
        <a:cs typeface="+mn-cs"/>
      </a:defRPr>
    </a:lvl8pPr>
    <a:lvl9pPr marL="5379672" algn="l" defTabSz="1344918" rtl="0" eaLnBrk="1" latinLnBrk="0" hangingPunct="1">
      <a:defRPr sz="26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4591"/>
  </p:normalViewPr>
  <p:slideViewPr>
    <p:cSldViewPr snapToGrid="0" snapToObjects="1">
      <p:cViewPr varScale="1">
        <p:scale>
          <a:sx n="80" d="100"/>
          <a:sy n="80" d="100"/>
        </p:scale>
        <p:origin x="792" y="208"/>
      </p:cViewPr>
      <p:guideLst>
        <p:guide orient="horz" pos="2880"/>
        <p:guide pos="4608"/>
      </p:guideLst>
    </p:cSldViewPr>
  </p:slideViewPr>
  <p:outlineViewPr>
    <p:cViewPr>
      <p:scale>
        <a:sx n="33" d="100"/>
        <a:sy n="33" d="100"/>
      </p:scale>
      <p:origin x="0" y="0"/>
    </p:cViewPr>
  </p:outlineViewPr>
  <p:notesTextViewPr>
    <p:cViewPr>
      <p:scale>
        <a:sx n="1" d="1"/>
        <a:sy n="1" d="1"/>
      </p:scale>
      <p:origin x="0" y="0"/>
    </p:cViewPr>
  </p:notesTextViewPr>
  <p:sorterViewPr>
    <p:cViewPr>
      <p:scale>
        <a:sx n="104" d="100"/>
        <a:sy n="10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35C2B-8842-FA43-88FC-DEE991E753DB}" type="datetimeFigureOut">
              <a:rPr lang="en-US" smtClean="0"/>
              <a:t>2/22/18</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3E6F5-45BF-9640-84CC-56B02A9D14E6}" type="slidenum">
              <a:rPr lang="en-US" smtClean="0"/>
              <a:t>‹#›</a:t>
            </a:fld>
            <a:endParaRPr lang="en-US" dirty="0"/>
          </a:p>
        </p:txBody>
      </p:sp>
    </p:spTree>
    <p:extLst>
      <p:ext uri="{BB962C8B-B14F-4D97-AF65-F5344CB8AC3E}">
        <p14:creationId xmlns:p14="http://schemas.microsoft.com/office/powerpoint/2010/main" val="93577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2/22/18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316567"/>
            <a:ext cx="7406640" cy="6498167"/>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dirty="0"/>
              <a:t>Drag picture to placeholder or click icon to add</a:t>
            </a:r>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2/22/18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2/22/18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2/22/18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2/22/18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1AFFB-16BF-9348-9D9A-997A8C128B75}" type="datetimeFigureOut">
              <a:rPr lang="en-US" smtClean="0"/>
              <a:t>2/22/18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41AFFB-16BF-9348-9D9A-997A8C128B75}" type="datetimeFigureOut">
              <a:rPr lang="en-US" smtClean="0"/>
              <a:t>2/22/18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41AFFB-16BF-9348-9D9A-997A8C128B75}" type="datetimeFigureOut">
              <a:rPr lang="en-US" smtClean="0"/>
              <a:t>2/22/18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41AFFB-16BF-9348-9D9A-997A8C128B75}" type="datetimeFigureOut">
              <a:rPr lang="en-US" smtClean="0"/>
              <a:t>2/22/18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1AFFB-16BF-9348-9D9A-997A8C128B75}" type="datetimeFigureOut">
              <a:rPr lang="en-US" smtClean="0"/>
              <a:t>2/22/18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4152C2-CC43-1644-94C1-F1CDE002724B}"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41AFFB-16BF-9348-9D9A-997A8C128B75}" type="datetimeFigureOut">
              <a:rPr lang="en-US" smtClean="0"/>
              <a:pPr/>
              <a:t>2/22/18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pPr/>
              <a:t>‹#›</a:t>
            </a:fld>
            <a:endParaRPr lang="en-US" dirty="0"/>
          </a:p>
        </p:txBody>
      </p:sp>
      <p:sp>
        <p:nvSpPr>
          <p:cNvPr id="6" name="TextBox 5"/>
          <p:cNvSpPr txBox="1"/>
          <p:nvPr userDrawn="1"/>
        </p:nvSpPr>
        <p:spPr>
          <a:xfrm>
            <a:off x="1005840" y="127000"/>
            <a:ext cx="2867660" cy="338554"/>
          </a:xfrm>
          <a:prstGeom prst="rect">
            <a:avLst/>
          </a:prstGeom>
          <a:noFill/>
        </p:spPr>
        <p:txBody>
          <a:bodyPr wrap="square" rtlCol="0">
            <a:spAutoFit/>
          </a:bodyPr>
          <a:lstStyle/>
          <a:p>
            <a:r>
              <a:rPr lang="en-US" sz="1600" dirty="0"/>
              <a:t>Back to beginning</a:t>
            </a:r>
          </a:p>
        </p:txBody>
      </p:sp>
    </p:spTree>
    <p:extLst>
      <p:ext uri="{BB962C8B-B14F-4D97-AF65-F5344CB8AC3E}">
        <p14:creationId xmlns:p14="http://schemas.microsoft.com/office/powerpoint/2010/main" val="92025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2/22/18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b="0" i="0">
                <a:solidFill>
                  <a:schemeClr val="tx1">
                    <a:tint val="75000"/>
                  </a:schemeClr>
                </a:solidFill>
                <a:latin typeface="Microsoft Sans Serif" charset="0"/>
              </a:defRPr>
            </a:lvl1pPr>
          </a:lstStyle>
          <a:p>
            <a:fld id="{1E41AFFB-16BF-9348-9D9A-997A8C128B75}" type="datetimeFigureOut">
              <a:rPr lang="en-US" smtClean="0"/>
              <a:pPr/>
              <a:t>2/22/18</a:t>
            </a:fld>
            <a:endParaRPr lang="en-US" dirty="0"/>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b="0" i="0">
                <a:solidFill>
                  <a:schemeClr val="tx1">
                    <a:tint val="75000"/>
                  </a:schemeClr>
                </a:solidFill>
                <a:latin typeface="Microsoft Sans Serif" charset="0"/>
              </a:defRPr>
            </a:lvl1pPr>
          </a:lstStyle>
          <a:p>
            <a:endParaRPr lang="en-US" dirty="0"/>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b="0" i="0">
                <a:solidFill>
                  <a:schemeClr val="tx1">
                    <a:tint val="75000"/>
                  </a:schemeClr>
                </a:solidFill>
                <a:latin typeface="Microsoft Sans Serif" charset="0"/>
              </a:defRPr>
            </a:lvl1pPr>
          </a:lstStyle>
          <a:p>
            <a:fld id="{8C4152C2-CC43-1644-94C1-F1CDE002724B}" type="slidenum">
              <a:rPr lang="en-US" smtClean="0"/>
              <a:pPr/>
              <a:t>‹#›</a:t>
            </a:fld>
            <a:endParaRPr lang="en-US" dirty="0"/>
          </a:p>
        </p:txBody>
      </p:sp>
    </p:spTree>
    <p:extLst>
      <p:ext uri="{BB962C8B-B14F-4D97-AF65-F5344CB8AC3E}">
        <p14:creationId xmlns:p14="http://schemas.microsoft.com/office/powerpoint/2010/main" val="9163981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0" r:id="rId8"/>
    <p:sldLayoutId id="2147483716" r:id="rId9"/>
    <p:sldLayoutId id="2147483717" r:id="rId10"/>
    <p:sldLayoutId id="2147483718" r:id="rId11"/>
    <p:sldLayoutId id="2147483719"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b="0" i="0" kern="1200">
          <a:solidFill>
            <a:schemeClr val="tx1"/>
          </a:solidFill>
          <a:latin typeface="Microsoft Sans Serif"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b="0" i="0" kern="1200">
          <a:solidFill>
            <a:schemeClr val="tx1"/>
          </a:solidFill>
          <a:latin typeface="Microsoft Sans Serif"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b="0" i="0" kern="1200">
          <a:solidFill>
            <a:schemeClr val="tx1"/>
          </a:solidFill>
          <a:latin typeface="Microsoft Sans Serif"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eople.ucalgary.ca/~fedigan/Hiramatsu%20et%20al%202005.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eople.ucalgary.ca/~fedigan/Hiramatsu%20et%20al%202005.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ncbi.nlm.nih.gov/pmc/articles/PMC4843651/" TargetMode="External"/><Relationship Id="rId1" Type="http://schemas.openxmlformats.org/officeDocument/2006/relationships/slideLayout" Target="../slideLayouts/slideLayout1.xml"/><Relationship Id="rId5" Type="http://schemas.openxmlformats.org/officeDocument/2006/relationships/hyperlink" Target="http://www.evo-ed.org/Pages/Primates/index.html" TargetMode="Externa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vo-ed.org/"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340" y="2239435"/>
            <a:ext cx="12618720" cy="541866"/>
          </a:xfrm>
          <a:effectLst>
            <a:glow rad="965200">
              <a:schemeClr val="accent6">
                <a:lumMod val="75000"/>
                <a:alpha val="46000"/>
              </a:schemeClr>
            </a:glow>
          </a:effectLst>
        </p:spPr>
        <p:txBody>
          <a:bodyPr>
            <a:normAutofit/>
          </a:bodyPr>
          <a:lstStyle/>
          <a:p>
            <a:r>
              <a:rPr lang="en-US" sz="2800" dirty="0">
                <a:latin typeface="+mn-lt"/>
              </a:rPr>
              <a:t>Tutorial for using Case It to search DNA sequences</a:t>
            </a:r>
          </a:p>
        </p:txBody>
      </p:sp>
      <p:sp>
        <p:nvSpPr>
          <p:cNvPr id="3" name="Content Placeholder 2"/>
          <p:cNvSpPr>
            <a:spLocks noGrp="1"/>
          </p:cNvSpPr>
          <p:nvPr>
            <p:ph idx="1"/>
          </p:nvPr>
        </p:nvSpPr>
        <p:spPr>
          <a:xfrm>
            <a:off x="3244382" y="3069167"/>
            <a:ext cx="8519160" cy="3166533"/>
          </a:xfrm>
        </p:spPr>
        <p:txBody>
          <a:bodyPr>
            <a:normAutofit/>
          </a:bodyPr>
          <a:lstStyle/>
          <a:p>
            <a:pPr marL="0" indent="0">
              <a:spcBef>
                <a:spcPts val="600"/>
              </a:spcBef>
              <a:buNone/>
            </a:pPr>
            <a:r>
              <a:rPr lang="en-US" sz="2000" u="sng" dirty="0">
                <a:solidFill>
                  <a:schemeClr val="accent5">
                    <a:lumMod val="75000"/>
                  </a:schemeClr>
                </a:solidFill>
              </a:rPr>
              <a:t>General sequence searching</a:t>
            </a:r>
          </a:p>
          <a:p>
            <a:pPr marL="0" indent="0">
              <a:spcBef>
                <a:spcPts val="600"/>
              </a:spcBef>
              <a:buNone/>
            </a:pPr>
            <a:endParaRPr lang="en-US" sz="2000" u="sng" dirty="0">
              <a:solidFill>
                <a:schemeClr val="accent5">
                  <a:lumMod val="75000"/>
                </a:schemeClr>
              </a:solidFill>
            </a:endParaRPr>
          </a:p>
          <a:p>
            <a:pPr marL="0" indent="0">
              <a:spcBef>
                <a:spcPts val="600"/>
              </a:spcBef>
              <a:buNone/>
            </a:pPr>
            <a:r>
              <a:rPr lang="en-US" sz="2000" u="sng" dirty="0">
                <a:solidFill>
                  <a:schemeClr val="accent5">
                    <a:lumMod val="75000"/>
                  </a:schemeClr>
                </a:solidFill>
                <a:hlinkClick r:id="rId2" action="ppaction://hlinksldjump"/>
              </a:rPr>
              <a:t>Setting search parameters for the PCR procedure</a:t>
            </a:r>
            <a:endParaRPr lang="en-US" sz="2000" u="sng" dirty="0">
              <a:solidFill>
                <a:schemeClr val="accent5">
                  <a:lumMod val="75000"/>
                </a:schemeClr>
              </a:solidFill>
            </a:endParaRPr>
          </a:p>
          <a:p>
            <a:pPr marL="0" indent="0">
              <a:spcBef>
                <a:spcPts val="600"/>
              </a:spcBef>
              <a:buNone/>
            </a:pPr>
            <a:endParaRPr lang="en-US" sz="2000" u="sng" dirty="0">
              <a:solidFill>
                <a:schemeClr val="accent5">
                  <a:lumMod val="75000"/>
                </a:schemeClr>
              </a:solidFill>
            </a:endParaRPr>
          </a:p>
          <a:p>
            <a:pPr marL="0" indent="0">
              <a:spcBef>
                <a:spcPts val="600"/>
              </a:spcBef>
              <a:buNone/>
            </a:pPr>
            <a:r>
              <a:rPr lang="en-US" sz="2000" u="sng" dirty="0">
                <a:solidFill>
                  <a:schemeClr val="accent5">
                    <a:lumMod val="75000"/>
                  </a:schemeClr>
                </a:solidFill>
                <a:hlinkClick r:id="rId3" action="ppaction://hlinksldjump"/>
              </a:rPr>
              <a:t>Setting search parameters for Southern and dot blots</a:t>
            </a:r>
            <a:endParaRPr lang="en-US" sz="2000" u="sng" dirty="0">
              <a:solidFill>
                <a:schemeClr val="accent5">
                  <a:lumMod val="75000"/>
                </a:schemeClr>
              </a:solidFill>
            </a:endParaRPr>
          </a:p>
          <a:p>
            <a:pPr marL="0" indent="0">
              <a:spcBef>
                <a:spcPts val="600"/>
              </a:spcBef>
              <a:buNone/>
            </a:pPr>
            <a:endParaRPr lang="en-US" sz="2000" u="sng" dirty="0">
              <a:solidFill>
                <a:schemeClr val="accent5">
                  <a:lumMod val="75000"/>
                </a:schemeClr>
              </a:solidFill>
            </a:endParaRPr>
          </a:p>
          <a:p>
            <a:pPr marL="0" indent="0">
              <a:spcBef>
                <a:spcPts val="600"/>
              </a:spcBef>
              <a:buNone/>
            </a:pPr>
            <a:r>
              <a:rPr lang="en-US" sz="2000" u="sng" dirty="0">
                <a:solidFill>
                  <a:schemeClr val="accent5">
                    <a:lumMod val="75000"/>
                  </a:schemeClr>
                </a:solidFill>
                <a:hlinkClick r:id="rId4" action="ppaction://hlinksldjump"/>
              </a:rPr>
              <a:t>Obtaining sequences for research purposes</a:t>
            </a:r>
            <a:endParaRPr lang="en-US" sz="2000" u="sng" dirty="0">
              <a:solidFill>
                <a:schemeClr val="accent5">
                  <a:lumMod val="75000"/>
                </a:schemeClr>
              </a:solidFill>
            </a:endParaRPr>
          </a:p>
          <a:p>
            <a:pPr marL="0" indent="0">
              <a:spcBef>
                <a:spcPts val="600"/>
              </a:spcBef>
              <a:buNone/>
            </a:pPr>
            <a:endParaRPr lang="en-US" sz="2000" u="sng" dirty="0">
              <a:solidFill>
                <a:schemeClr val="accent5">
                  <a:lumMod val="75000"/>
                </a:schemeClr>
              </a:solidFill>
            </a:endParaRPr>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buNone/>
            </a:pPr>
            <a:endParaRPr lang="en-US" sz="1800" dirty="0"/>
          </a:p>
        </p:txBody>
      </p:sp>
      <p:cxnSp>
        <p:nvCxnSpPr>
          <p:cNvPr id="5" name="Straight Connector 4"/>
          <p:cNvCxnSpPr/>
          <p:nvPr/>
        </p:nvCxnSpPr>
        <p:spPr>
          <a:xfrm>
            <a:off x="3228340" y="2870201"/>
            <a:ext cx="8112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44382" y="5827295"/>
            <a:ext cx="8112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3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116701"/>
            <a:ext cx="13830300" cy="646331"/>
          </a:xfrm>
          <a:prstGeom prst="rect">
            <a:avLst/>
          </a:prstGeom>
          <a:noFill/>
        </p:spPr>
        <p:txBody>
          <a:bodyPr wrap="square" rtlCol="0">
            <a:spAutoFit/>
          </a:bodyPr>
          <a:lstStyle/>
          <a:p>
            <a:r>
              <a:rPr lang="en-US" sz="1800" dirty="0"/>
              <a:t>A message appears that the ‘search sequence was not found in any of the DNA files that were searched.  Try lowering the match % setting.’   Type </a:t>
            </a:r>
            <a:r>
              <a:rPr lang="en-US" sz="1800" b="1" dirty="0"/>
              <a:t>60</a:t>
            </a:r>
            <a:r>
              <a:rPr lang="en-US" sz="1800" dirty="0"/>
              <a:t> into the </a:t>
            </a:r>
            <a:r>
              <a:rPr lang="en-US" sz="1800" b="1" dirty="0"/>
              <a:t>match %</a:t>
            </a:r>
            <a:r>
              <a:rPr lang="en-US" sz="1800" dirty="0"/>
              <a:t> box and click the set button…  </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4" name="Picture 3">
            <a:extLst>
              <a:ext uri="{FF2B5EF4-FFF2-40B4-BE49-F238E27FC236}">
                <a16:creationId xmlns:a16="http://schemas.microsoft.com/office/drawing/2014/main" id="{8C2304F4-19BC-504F-8555-F5433A30E85F}"/>
              </a:ext>
            </a:extLst>
          </p:cNvPr>
          <p:cNvPicPr>
            <a:picLocks noChangeAspect="1"/>
          </p:cNvPicPr>
          <p:nvPr/>
        </p:nvPicPr>
        <p:blipFill>
          <a:blip r:embed="rId2"/>
          <a:stretch>
            <a:fillRect/>
          </a:stretch>
        </p:blipFill>
        <p:spPr>
          <a:xfrm>
            <a:off x="819186" y="1285688"/>
            <a:ext cx="12886180" cy="2926740"/>
          </a:xfrm>
          <a:prstGeom prst="rect">
            <a:avLst/>
          </a:prstGeom>
        </p:spPr>
      </p:pic>
      <p:pic>
        <p:nvPicPr>
          <p:cNvPr id="6" name="Picture 5">
            <a:extLst>
              <a:ext uri="{FF2B5EF4-FFF2-40B4-BE49-F238E27FC236}">
                <a16:creationId xmlns:a16="http://schemas.microsoft.com/office/drawing/2014/main" id="{75C438BA-BC25-6249-AEC3-F1E18131CFE4}"/>
              </a:ext>
            </a:extLst>
          </p:cNvPr>
          <p:cNvPicPr>
            <a:picLocks noChangeAspect="1"/>
          </p:cNvPicPr>
          <p:nvPr/>
        </p:nvPicPr>
        <p:blipFill>
          <a:blip r:embed="rId3"/>
          <a:stretch>
            <a:fillRect/>
          </a:stretch>
        </p:blipFill>
        <p:spPr>
          <a:xfrm>
            <a:off x="4134552" y="5362388"/>
            <a:ext cx="6871448" cy="3184712"/>
          </a:xfrm>
          <a:prstGeom prst="rect">
            <a:avLst/>
          </a:prstGeom>
        </p:spPr>
      </p:pic>
      <p:sp>
        <p:nvSpPr>
          <p:cNvPr id="8" name="TextBox 7">
            <a:extLst>
              <a:ext uri="{FF2B5EF4-FFF2-40B4-BE49-F238E27FC236}">
                <a16:creationId xmlns:a16="http://schemas.microsoft.com/office/drawing/2014/main" id="{CE07542E-1713-3041-A140-71288E32419B}"/>
              </a:ext>
            </a:extLst>
          </p:cNvPr>
          <p:cNvSpPr txBox="1"/>
          <p:nvPr/>
        </p:nvSpPr>
        <p:spPr>
          <a:xfrm>
            <a:off x="419100" y="4470400"/>
            <a:ext cx="13286266" cy="369332"/>
          </a:xfrm>
          <a:prstGeom prst="rect">
            <a:avLst/>
          </a:prstGeom>
          <a:noFill/>
        </p:spPr>
        <p:txBody>
          <a:bodyPr wrap="none" rtlCol="0">
            <a:spAutoFit/>
          </a:bodyPr>
          <a:lstStyle/>
          <a:p>
            <a:r>
              <a:rPr lang="en-US" sz="1800" dirty="0"/>
              <a:t>…and then click the </a:t>
            </a:r>
            <a:r>
              <a:rPr lang="en-US" sz="1800" b="1" dirty="0"/>
              <a:t>Search</a:t>
            </a:r>
            <a:r>
              <a:rPr lang="en-US" sz="1800" dirty="0"/>
              <a:t> button on the gray divider bar, and select </a:t>
            </a:r>
            <a:r>
              <a:rPr lang="en-US" sz="1800" b="1" dirty="0"/>
              <a:t>Search all loaded files</a:t>
            </a:r>
            <a:r>
              <a:rPr lang="en-US" sz="1800" dirty="0"/>
              <a:t> to research the files at this new match % setting.</a:t>
            </a:r>
          </a:p>
        </p:txBody>
      </p:sp>
    </p:spTree>
    <p:extLst>
      <p:ext uri="{BB962C8B-B14F-4D97-AF65-F5344CB8AC3E}">
        <p14:creationId xmlns:p14="http://schemas.microsoft.com/office/powerpoint/2010/main" val="46691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305052"/>
            <a:ext cx="13830300" cy="1477328"/>
          </a:xfrm>
          <a:prstGeom prst="rect">
            <a:avLst/>
          </a:prstGeom>
          <a:noFill/>
        </p:spPr>
        <p:txBody>
          <a:bodyPr wrap="square" rtlCol="0">
            <a:spAutoFit/>
          </a:bodyPr>
          <a:lstStyle/>
          <a:p>
            <a:r>
              <a:rPr lang="en-US" sz="1800" dirty="0"/>
              <a:t>Results appear both in the white field of the </a:t>
            </a:r>
            <a:r>
              <a:rPr lang="en-US" sz="1800" b="1" dirty="0"/>
              <a:t>Data Screen </a:t>
            </a:r>
            <a:r>
              <a:rPr lang="en-US" sz="1800" dirty="0"/>
              <a:t>(as a summary of all results), and also in the  </a:t>
            </a:r>
            <a:r>
              <a:rPr lang="en-US" sz="1800" b="1" dirty="0"/>
              <a:t>Search results </a:t>
            </a:r>
            <a:r>
              <a:rPr lang="en-US" sz="1800" dirty="0"/>
              <a:t>field of the </a:t>
            </a:r>
            <a:r>
              <a:rPr lang="en-US" sz="1800" b="1" dirty="0"/>
              <a:t>Sequence analysis </a:t>
            </a:r>
            <a:r>
              <a:rPr lang="en-US" sz="1800" dirty="0"/>
              <a:t>window (showing results for each file separately)  Clicking the </a:t>
            </a:r>
            <a:r>
              <a:rPr lang="en-US" sz="1800" b="1" dirty="0"/>
              <a:t>1</a:t>
            </a:r>
            <a:r>
              <a:rPr lang="en-US" sz="1800" dirty="0"/>
              <a:t> or </a:t>
            </a:r>
            <a:r>
              <a:rPr lang="en-US" sz="1800" b="1" dirty="0"/>
              <a:t>2</a:t>
            </a:r>
            <a:r>
              <a:rPr lang="en-US" sz="1800" dirty="0"/>
              <a:t> at the top of the Sequence analysis window shows search results for the files loaded in either well </a:t>
            </a:r>
            <a:r>
              <a:rPr lang="en-US" sz="1800" b="1" dirty="0"/>
              <a:t>1</a:t>
            </a:r>
            <a:r>
              <a:rPr lang="en-US" sz="1800" dirty="0"/>
              <a:t> or well </a:t>
            </a:r>
            <a:r>
              <a:rPr lang="en-US" sz="1800" b="1" dirty="0"/>
              <a:t>2</a:t>
            </a:r>
            <a:r>
              <a:rPr lang="en-US" sz="1800" dirty="0"/>
              <a:t>.   There was one 70% match for the first file searched (AB193772.1), and both 70% and 60% matches for the second file searched (AH006292.2).  Note that the gray divider bar has been dragged down to show all results – the ‘drag handle’ for the divider bar is on its extreme right at the cursor location in the screen shot below.  </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9" name="Picture 8">
            <a:extLst>
              <a:ext uri="{FF2B5EF4-FFF2-40B4-BE49-F238E27FC236}">
                <a16:creationId xmlns:a16="http://schemas.microsoft.com/office/drawing/2014/main" id="{12E48C06-6C4B-A041-BE73-29D26292B965}"/>
              </a:ext>
            </a:extLst>
          </p:cNvPr>
          <p:cNvPicPr>
            <a:picLocks noChangeAspect="1"/>
          </p:cNvPicPr>
          <p:nvPr/>
        </p:nvPicPr>
        <p:blipFill>
          <a:blip r:embed="rId2"/>
          <a:stretch>
            <a:fillRect/>
          </a:stretch>
        </p:blipFill>
        <p:spPr>
          <a:xfrm>
            <a:off x="1612900" y="2308957"/>
            <a:ext cx="11442700" cy="5651500"/>
          </a:xfrm>
          <a:prstGeom prst="rect">
            <a:avLst/>
          </a:prstGeom>
        </p:spPr>
      </p:pic>
    </p:spTree>
    <p:extLst>
      <p:ext uri="{BB962C8B-B14F-4D97-AF65-F5344CB8AC3E}">
        <p14:creationId xmlns:p14="http://schemas.microsoft.com/office/powerpoint/2010/main" val="182251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65901"/>
            <a:ext cx="13830300" cy="2154436"/>
          </a:xfrm>
          <a:prstGeom prst="rect">
            <a:avLst/>
          </a:prstGeom>
          <a:noFill/>
        </p:spPr>
        <p:txBody>
          <a:bodyPr wrap="square" rtlCol="0">
            <a:spAutoFit/>
          </a:bodyPr>
          <a:lstStyle/>
          <a:p>
            <a:r>
              <a:rPr lang="en-US" sz="1800" dirty="0"/>
              <a:t>Change the value in the match% box from 60 to 70, then click the </a:t>
            </a:r>
            <a:r>
              <a:rPr lang="en-US" sz="1800" b="1" dirty="0"/>
              <a:t>set</a:t>
            </a:r>
            <a:r>
              <a:rPr lang="en-US" sz="1800" dirty="0"/>
              <a:t> button.  Use the </a:t>
            </a:r>
            <a:r>
              <a:rPr lang="en-US" sz="1800" b="1" dirty="0"/>
              <a:t>Search</a:t>
            </a:r>
            <a:r>
              <a:rPr lang="en-US" sz="1800" dirty="0"/>
              <a:t> button as shown below to select </a:t>
            </a:r>
            <a:r>
              <a:rPr lang="en-US" sz="1800" b="1" dirty="0"/>
              <a:t>Search all loaded files</a:t>
            </a:r>
            <a:r>
              <a:rPr lang="en-US" sz="1800" dirty="0"/>
              <a:t>.  This</a:t>
            </a:r>
            <a:r>
              <a:rPr lang="en-US" sz="1800" u="sng" dirty="0"/>
              <a:t> </a:t>
            </a:r>
            <a:r>
              <a:rPr lang="en-US" sz="1800" dirty="0"/>
              <a:t>command can also be given from the Quick Load / Run button of the Opened &amp; processed window.</a:t>
            </a:r>
          </a:p>
          <a:p>
            <a:endParaRPr lang="en-US" sz="1600" dirty="0"/>
          </a:p>
          <a:p>
            <a:r>
              <a:rPr lang="en-US" sz="1600" u="sng" dirty="0"/>
              <a:t>Note</a:t>
            </a:r>
            <a:r>
              <a:rPr lang="en-US" sz="1600" dirty="0"/>
              <a:t>:  The gray divider bar has been returned to its default position in the screenshot below.  You can do this either by dragging the bar up by its drag handle, or by using the Analyze button and select Divider-&gt;Return gray divider bar to its default position (this step not shown here).  You would now need to scroll to see all of the contents of the white field, but to activate the scrollbar you would need to first click in the white field, otherwise the scrollbar may pop up to its top position when released.</a:t>
            </a:r>
          </a:p>
          <a:p>
            <a:endParaRPr lang="en-US" sz="1800" dirty="0"/>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6" name="Picture 5">
            <a:extLst>
              <a:ext uri="{FF2B5EF4-FFF2-40B4-BE49-F238E27FC236}">
                <a16:creationId xmlns:a16="http://schemas.microsoft.com/office/drawing/2014/main" id="{8B3C0345-0D02-E64F-A3B9-D3786C83F1B7}"/>
              </a:ext>
            </a:extLst>
          </p:cNvPr>
          <p:cNvPicPr>
            <a:picLocks noChangeAspect="1"/>
          </p:cNvPicPr>
          <p:nvPr/>
        </p:nvPicPr>
        <p:blipFill>
          <a:blip r:embed="rId2"/>
          <a:stretch>
            <a:fillRect/>
          </a:stretch>
        </p:blipFill>
        <p:spPr>
          <a:xfrm>
            <a:off x="1866606" y="2015100"/>
            <a:ext cx="9888394" cy="6130486"/>
          </a:xfrm>
          <a:prstGeom prst="rect">
            <a:avLst/>
          </a:prstGeom>
        </p:spPr>
      </p:pic>
    </p:spTree>
    <p:extLst>
      <p:ext uri="{BB962C8B-B14F-4D97-AF65-F5344CB8AC3E}">
        <p14:creationId xmlns:p14="http://schemas.microsoft.com/office/powerpoint/2010/main" val="367456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 y="64076"/>
            <a:ext cx="14389100" cy="1477328"/>
          </a:xfrm>
          <a:prstGeom prst="rect">
            <a:avLst/>
          </a:prstGeom>
          <a:noFill/>
        </p:spPr>
        <p:txBody>
          <a:bodyPr wrap="square" rtlCol="0">
            <a:spAutoFit/>
          </a:bodyPr>
          <a:lstStyle/>
          <a:p>
            <a:r>
              <a:rPr lang="en-US" sz="1800" dirty="0"/>
              <a:t>The files are searched again at the new setting of 70%, meaning that only hits with at least a 70% match are shown.  Lines in the upper field of the Sequence analysis window represent hits, so if you click on one of these lines then the corresponding characters are highlighted in the file being searched, at the bottom of the Data Screen.  In addition, those characters appear in the field at the bottom of the Sequence analysis window, so that you can compare them with the search string just above it.  Note that in this case, the characters GCT were present in the file, whereas the characters in red just above it are TCT.  What does this mean?  Before explaining this, we’ll use another Search Options feature to make it easier to see…</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6" name="Picture 5">
            <a:extLst>
              <a:ext uri="{FF2B5EF4-FFF2-40B4-BE49-F238E27FC236}">
                <a16:creationId xmlns:a16="http://schemas.microsoft.com/office/drawing/2014/main" id="{2E3B60BE-A1F8-6945-9C8B-FAC9F4895D82}"/>
              </a:ext>
            </a:extLst>
          </p:cNvPr>
          <p:cNvPicPr>
            <a:picLocks noChangeAspect="1"/>
          </p:cNvPicPr>
          <p:nvPr/>
        </p:nvPicPr>
        <p:blipFill>
          <a:blip r:embed="rId2"/>
          <a:stretch>
            <a:fillRect/>
          </a:stretch>
        </p:blipFill>
        <p:spPr>
          <a:xfrm>
            <a:off x="1397000" y="1804475"/>
            <a:ext cx="11379200" cy="6210300"/>
          </a:xfrm>
          <a:prstGeom prst="rect">
            <a:avLst/>
          </a:prstGeom>
        </p:spPr>
      </p:pic>
    </p:spTree>
    <p:extLst>
      <p:ext uri="{BB962C8B-B14F-4D97-AF65-F5344CB8AC3E}">
        <p14:creationId xmlns:p14="http://schemas.microsoft.com/office/powerpoint/2010/main" val="139522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233353"/>
            <a:ext cx="14008100" cy="1200329"/>
          </a:xfrm>
          <a:prstGeom prst="rect">
            <a:avLst/>
          </a:prstGeom>
          <a:noFill/>
        </p:spPr>
        <p:txBody>
          <a:bodyPr wrap="square" rtlCol="0">
            <a:spAutoFit/>
          </a:bodyPr>
          <a:lstStyle/>
          <a:p>
            <a:r>
              <a:rPr lang="en-US" sz="1800" dirty="0"/>
              <a:t>Since the Search Options box had been closed in the preceding slide, open it again using the </a:t>
            </a:r>
            <a:r>
              <a:rPr lang="en-US" sz="1800" b="1" dirty="0"/>
              <a:t>Search</a:t>
            </a:r>
            <a:r>
              <a:rPr lang="en-US" sz="1800" dirty="0"/>
              <a:t> button (or by clicking the button with a purple O to the left of the Search button).  </a:t>
            </a:r>
          </a:p>
          <a:p>
            <a:endParaRPr lang="en-US" sz="1800" dirty="0"/>
          </a:p>
          <a:p>
            <a:r>
              <a:rPr lang="en-US" sz="1800" dirty="0"/>
              <a:t>Click the checkbox next to </a:t>
            </a:r>
            <a:r>
              <a:rPr lang="en-US" sz="1800" b="1" dirty="0"/>
              <a:t>Restrict search results summary to this range</a:t>
            </a:r>
            <a:r>
              <a:rPr lang="en-US" sz="1800" dirty="0"/>
              <a:t>, so that an </a:t>
            </a:r>
            <a:r>
              <a:rPr lang="en-US" sz="1800" b="1" dirty="0"/>
              <a:t>X</a:t>
            </a:r>
            <a:r>
              <a:rPr lang="en-US" sz="1800" dirty="0"/>
              <a:t> appears in this checkbox.</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6" name="Picture 5">
            <a:extLst>
              <a:ext uri="{FF2B5EF4-FFF2-40B4-BE49-F238E27FC236}">
                <a16:creationId xmlns:a16="http://schemas.microsoft.com/office/drawing/2014/main" id="{345CA10C-85B6-2E4D-BCD9-3A0CE06B6D94}"/>
              </a:ext>
            </a:extLst>
          </p:cNvPr>
          <p:cNvPicPr>
            <a:picLocks noChangeAspect="1"/>
          </p:cNvPicPr>
          <p:nvPr/>
        </p:nvPicPr>
        <p:blipFill>
          <a:blip r:embed="rId2"/>
          <a:stretch>
            <a:fillRect/>
          </a:stretch>
        </p:blipFill>
        <p:spPr>
          <a:xfrm>
            <a:off x="1615245" y="1711765"/>
            <a:ext cx="4736602" cy="2635152"/>
          </a:xfrm>
          <a:prstGeom prst="rect">
            <a:avLst/>
          </a:prstGeom>
        </p:spPr>
      </p:pic>
      <p:pic>
        <p:nvPicPr>
          <p:cNvPr id="8" name="Picture 7">
            <a:extLst>
              <a:ext uri="{FF2B5EF4-FFF2-40B4-BE49-F238E27FC236}">
                <a16:creationId xmlns:a16="http://schemas.microsoft.com/office/drawing/2014/main" id="{54383560-6DE1-FB4D-96E2-E78B1C967ACB}"/>
              </a:ext>
            </a:extLst>
          </p:cNvPr>
          <p:cNvPicPr>
            <a:picLocks noChangeAspect="1"/>
          </p:cNvPicPr>
          <p:nvPr/>
        </p:nvPicPr>
        <p:blipFill>
          <a:blip r:embed="rId3"/>
          <a:stretch>
            <a:fillRect/>
          </a:stretch>
        </p:blipFill>
        <p:spPr>
          <a:xfrm>
            <a:off x="7564804" y="1711765"/>
            <a:ext cx="4825622" cy="2635152"/>
          </a:xfrm>
          <a:prstGeom prst="rect">
            <a:avLst/>
          </a:prstGeom>
        </p:spPr>
      </p:pic>
      <p:sp>
        <p:nvSpPr>
          <p:cNvPr id="9" name="TextBox 8">
            <a:extLst>
              <a:ext uri="{FF2B5EF4-FFF2-40B4-BE49-F238E27FC236}">
                <a16:creationId xmlns:a16="http://schemas.microsoft.com/office/drawing/2014/main" id="{F219175E-285C-E542-AEED-A65B78ADAB3A}"/>
              </a:ext>
            </a:extLst>
          </p:cNvPr>
          <p:cNvSpPr txBox="1"/>
          <p:nvPr/>
        </p:nvSpPr>
        <p:spPr>
          <a:xfrm>
            <a:off x="419100" y="4762303"/>
            <a:ext cx="14008100" cy="369332"/>
          </a:xfrm>
          <a:prstGeom prst="rect">
            <a:avLst/>
          </a:prstGeom>
          <a:noFill/>
        </p:spPr>
        <p:txBody>
          <a:bodyPr wrap="square" rtlCol="0">
            <a:spAutoFit/>
          </a:bodyPr>
          <a:lstStyle/>
          <a:p>
            <a:r>
              <a:rPr lang="en-US" sz="1800" dirty="0"/>
              <a:t>Then use the Search button and select </a:t>
            </a:r>
            <a:r>
              <a:rPr lang="en-US" sz="1800" b="1" dirty="0"/>
              <a:t>Search all loaded files</a:t>
            </a:r>
            <a:r>
              <a:rPr lang="en-US" sz="1800" dirty="0"/>
              <a:t>.  This will re-search the files with this additional option checked.</a:t>
            </a:r>
          </a:p>
        </p:txBody>
      </p:sp>
      <p:pic>
        <p:nvPicPr>
          <p:cNvPr id="10" name="Picture 9">
            <a:extLst>
              <a:ext uri="{FF2B5EF4-FFF2-40B4-BE49-F238E27FC236}">
                <a16:creationId xmlns:a16="http://schemas.microsoft.com/office/drawing/2014/main" id="{EAA5CF34-B66C-8B41-A47B-3BEA47872F34}"/>
              </a:ext>
            </a:extLst>
          </p:cNvPr>
          <p:cNvPicPr>
            <a:picLocks noChangeAspect="1"/>
          </p:cNvPicPr>
          <p:nvPr/>
        </p:nvPicPr>
        <p:blipFill>
          <a:blip r:embed="rId4"/>
          <a:stretch>
            <a:fillRect/>
          </a:stretch>
        </p:blipFill>
        <p:spPr>
          <a:xfrm>
            <a:off x="4178105" y="5359400"/>
            <a:ext cx="5188576" cy="2954606"/>
          </a:xfrm>
          <a:prstGeom prst="rect">
            <a:avLst/>
          </a:prstGeom>
        </p:spPr>
      </p:pic>
    </p:spTree>
    <p:extLst>
      <p:ext uri="{BB962C8B-B14F-4D97-AF65-F5344CB8AC3E}">
        <p14:creationId xmlns:p14="http://schemas.microsoft.com/office/powerpoint/2010/main" val="346770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144502"/>
            <a:ext cx="14300200" cy="1200329"/>
          </a:xfrm>
          <a:prstGeom prst="rect">
            <a:avLst/>
          </a:prstGeom>
          <a:noFill/>
        </p:spPr>
        <p:txBody>
          <a:bodyPr wrap="square" rtlCol="0">
            <a:spAutoFit/>
          </a:bodyPr>
          <a:lstStyle/>
          <a:p>
            <a:r>
              <a:rPr lang="en-US" sz="1800" dirty="0"/>
              <a:t>The summary of search results now shows only the three characters in the selected range (14 through 16), making it easier to see that TCT is present in the first file and GCT is present in the second file at location 180 in exon 3 of the opsin gene associated with color vision.   Each of these triplets of letters represents a </a:t>
            </a:r>
            <a:r>
              <a:rPr lang="en-US" sz="1800" b="1" dirty="0"/>
              <a:t>codon</a:t>
            </a:r>
            <a:r>
              <a:rPr lang="en-US" sz="1800" dirty="0"/>
              <a:t>, so to determine which amino acids are associated with them we need a codon chart.  Click the </a:t>
            </a:r>
            <a:r>
              <a:rPr lang="en-US" sz="1800" b="1" dirty="0"/>
              <a:t>Search</a:t>
            </a:r>
            <a:r>
              <a:rPr lang="en-US" sz="1800" dirty="0"/>
              <a:t> button and select </a:t>
            </a:r>
            <a:r>
              <a:rPr lang="en-US" sz="1800" b="1" dirty="0"/>
              <a:t>Show codon chart </a:t>
            </a:r>
            <a:r>
              <a:rPr lang="en-US" sz="1800" dirty="0"/>
              <a:t>as shown below.</a:t>
            </a:r>
          </a:p>
        </p:txBody>
      </p:sp>
      <p:sp>
        <p:nvSpPr>
          <p:cNvPr id="5" name="TextBox 4"/>
          <p:cNvSpPr txBox="1"/>
          <p:nvPr/>
        </p:nvSpPr>
        <p:spPr>
          <a:xfrm>
            <a:off x="584200" y="86515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C7DA3FC6-29CF-8B48-8DA5-73A8879499B2}"/>
              </a:ext>
            </a:extLst>
          </p:cNvPr>
          <p:cNvPicPr>
            <a:picLocks noChangeAspect="1"/>
          </p:cNvPicPr>
          <p:nvPr/>
        </p:nvPicPr>
        <p:blipFill>
          <a:blip r:embed="rId2"/>
          <a:stretch>
            <a:fillRect/>
          </a:stretch>
        </p:blipFill>
        <p:spPr>
          <a:xfrm>
            <a:off x="1653344" y="1629311"/>
            <a:ext cx="10524867" cy="5826566"/>
          </a:xfrm>
          <a:prstGeom prst="rect">
            <a:avLst/>
          </a:prstGeom>
        </p:spPr>
      </p:pic>
    </p:spTree>
    <p:extLst>
      <p:ext uri="{BB962C8B-B14F-4D97-AF65-F5344CB8AC3E}">
        <p14:creationId xmlns:p14="http://schemas.microsoft.com/office/powerpoint/2010/main" val="28614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1754326"/>
          </a:xfrm>
          <a:prstGeom prst="rect">
            <a:avLst/>
          </a:prstGeom>
          <a:noFill/>
        </p:spPr>
        <p:txBody>
          <a:bodyPr wrap="square" rtlCol="0">
            <a:spAutoFit/>
          </a:bodyPr>
          <a:lstStyle/>
          <a:p>
            <a:r>
              <a:rPr lang="en-US" sz="1800" dirty="0"/>
              <a:t>The codon chart indicates that </a:t>
            </a:r>
            <a:r>
              <a:rPr lang="en-US" sz="1800" b="1" dirty="0"/>
              <a:t>TCT</a:t>
            </a:r>
            <a:r>
              <a:rPr lang="en-US" sz="1800" dirty="0"/>
              <a:t> is the codon associated with the amino acid </a:t>
            </a:r>
            <a:r>
              <a:rPr lang="en-US" sz="1800" b="1" dirty="0"/>
              <a:t>Serine (S)</a:t>
            </a:r>
            <a:r>
              <a:rPr lang="en-US" sz="1800" dirty="0"/>
              <a:t>, whereas </a:t>
            </a:r>
            <a:r>
              <a:rPr lang="en-US" sz="1800" b="1" dirty="0"/>
              <a:t>GCT</a:t>
            </a:r>
            <a:r>
              <a:rPr lang="en-US" sz="1800" dirty="0"/>
              <a:t> is associated with </a:t>
            </a:r>
            <a:r>
              <a:rPr lang="en-US" sz="1800" b="1" dirty="0"/>
              <a:t>Alanine (A)</a:t>
            </a:r>
            <a:r>
              <a:rPr lang="en-US" sz="1800" dirty="0"/>
              <a:t>, so the individual monkeys from which these samples were taken had </a:t>
            </a:r>
            <a:r>
              <a:rPr lang="en-US" sz="1800" b="1" dirty="0"/>
              <a:t>S</a:t>
            </a:r>
            <a:r>
              <a:rPr lang="en-US" sz="1800" dirty="0"/>
              <a:t> and </a:t>
            </a:r>
            <a:r>
              <a:rPr lang="en-US" sz="1800" b="1" dirty="0"/>
              <a:t>A</a:t>
            </a:r>
            <a:r>
              <a:rPr lang="en-US" sz="1800" dirty="0"/>
              <a:t>, respectively,  at the </a:t>
            </a:r>
            <a:r>
              <a:rPr lang="en-US" sz="1800" b="1" dirty="0"/>
              <a:t>180</a:t>
            </a:r>
            <a:r>
              <a:rPr lang="en-US" sz="1800" dirty="0"/>
              <a:t> position on exon 3 of the opsin gene.  This has significance in terms of the wavelengths of colors that these two individuals could detect (see See </a:t>
            </a:r>
            <a:r>
              <a:rPr lang="en-US" sz="1800" dirty="0">
                <a:hlinkClick r:id="rId2"/>
              </a:rPr>
              <a:t>Color Vision Polymorphism in Wild Capuchins and Spider Monkeys in Costa Rica</a:t>
            </a:r>
            <a:r>
              <a:rPr lang="en-US" sz="1800" dirty="0"/>
              <a:t>, also referenced on Slide 18).</a:t>
            </a:r>
          </a:p>
          <a:p>
            <a:endParaRPr lang="en-US" sz="1800" u="sng" dirty="0"/>
          </a:p>
          <a:p>
            <a:endParaRPr lang="en-US" sz="1800" dirty="0"/>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95E532E0-B340-3A4A-9334-B1E3752BBEA4}"/>
              </a:ext>
            </a:extLst>
          </p:cNvPr>
          <p:cNvPicPr>
            <a:picLocks noChangeAspect="1"/>
          </p:cNvPicPr>
          <p:nvPr/>
        </p:nvPicPr>
        <p:blipFill>
          <a:blip r:embed="rId3"/>
          <a:stretch>
            <a:fillRect/>
          </a:stretch>
        </p:blipFill>
        <p:spPr>
          <a:xfrm>
            <a:off x="2537069" y="2086121"/>
            <a:ext cx="8712200" cy="5562600"/>
          </a:xfrm>
          <a:prstGeom prst="rect">
            <a:avLst/>
          </a:prstGeom>
        </p:spPr>
      </p:pic>
    </p:spTree>
    <p:extLst>
      <p:ext uri="{BB962C8B-B14F-4D97-AF65-F5344CB8AC3E}">
        <p14:creationId xmlns:p14="http://schemas.microsoft.com/office/powerpoint/2010/main" val="206255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1200329"/>
          </a:xfrm>
          <a:prstGeom prst="rect">
            <a:avLst/>
          </a:prstGeom>
          <a:noFill/>
        </p:spPr>
        <p:txBody>
          <a:bodyPr wrap="square" rtlCol="0">
            <a:spAutoFit/>
          </a:bodyPr>
          <a:lstStyle/>
          <a:p>
            <a:r>
              <a:rPr lang="en-US" sz="1800" dirty="0"/>
              <a:t>In the </a:t>
            </a:r>
            <a:r>
              <a:rPr lang="en-US" sz="1800" b="1" dirty="0"/>
              <a:t>Opened &amp; processed window</a:t>
            </a:r>
            <a:r>
              <a:rPr lang="en-US" sz="1800" dirty="0"/>
              <a:t>,  click on the line </a:t>
            </a:r>
            <a:r>
              <a:rPr lang="en-US" sz="1800" b="1" dirty="0"/>
              <a:t>DNA: DNA_277_LWS_tac_Y_tyrosine_ex_5.txt </a:t>
            </a:r>
            <a:r>
              <a:rPr lang="en-US" sz="1800" dirty="0"/>
              <a:t>and use the </a:t>
            </a:r>
            <a:r>
              <a:rPr lang="en-US" sz="1800" b="1" dirty="0"/>
              <a:t>Quick Load/Run </a:t>
            </a:r>
            <a:r>
              <a:rPr lang="en-US" sz="1800" dirty="0"/>
              <a:t>button to select </a:t>
            </a:r>
            <a:r>
              <a:rPr lang="en-US" sz="1800" b="1" dirty="0"/>
              <a:t>Search sequences -&gt; Add selected file to the ‘Enter search sequence’ field</a:t>
            </a:r>
            <a:r>
              <a:rPr lang="en-US" sz="1800" dirty="0"/>
              <a:t>.  The search sequence associated with that file will appear in the second field from the bottom in the </a:t>
            </a:r>
            <a:r>
              <a:rPr lang="en-US" sz="1800" b="1" dirty="0"/>
              <a:t>Sequence analysis </a:t>
            </a:r>
            <a:r>
              <a:rPr lang="en-US" sz="1800" dirty="0"/>
              <a:t>window, as shown at right.  Drag to determine the position of the lowercase letters </a:t>
            </a:r>
            <a:r>
              <a:rPr lang="en-US" sz="1800" b="1" dirty="0"/>
              <a:t>tac</a:t>
            </a:r>
            <a:r>
              <a:rPr lang="en-US" sz="1800" dirty="0"/>
              <a:t> (</a:t>
            </a:r>
            <a:r>
              <a:rPr lang="en-US" sz="1800" b="1" dirty="0"/>
              <a:t>13</a:t>
            </a:r>
            <a:r>
              <a:rPr lang="en-US" sz="1800" dirty="0"/>
              <a:t> through </a:t>
            </a:r>
            <a:r>
              <a:rPr lang="en-US" sz="1800" b="1" dirty="0"/>
              <a:t>15</a:t>
            </a:r>
            <a:r>
              <a:rPr lang="en-US" sz="1800" dirty="0"/>
              <a:t>), open the </a:t>
            </a:r>
            <a:r>
              <a:rPr lang="en-US" sz="1800" b="1" dirty="0"/>
              <a:t>Search options </a:t>
            </a:r>
            <a:r>
              <a:rPr lang="en-US" sz="1800" dirty="0"/>
              <a:t>box, enter these numbers as the starting and ending positions, and finally click </a:t>
            </a:r>
            <a:r>
              <a:rPr lang="en-US" sz="1800" b="1" dirty="0"/>
              <a:t>Apply settings to search sequence</a:t>
            </a:r>
            <a:r>
              <a:rPr lang="en-US" sz="1800" dirty="0"/>
              <a:t>.</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4" name="Picture 3">
            <a:extLst>
              <a:ext uri="{FF2B5EF4-FFF2-40B4-BE49-F238E27FC236}">
                <a16:creationId xmlns:a16="http://schemas.microsoft.com/office/drawing/2014/main" id="{8DC0D5D6-0155-F741-9239-8D18A4AD0CF8}"/>
              </a:ext>
            </a:extLst>
          </p:cNvPr>
          <p:cNvPicPr>
            <a:picLocks noChangeAspect="1"/>
          </p:cNvPicPr>
          <p:nvPr/>
        </p:nvPicPr>
        <p:blipFill>
          <a:blip r:embed="rId2"/>
          <a:stretch>
            <a:fillRect/>
          </a:stretch>
        </p:blipFill>
        <p:spPr>
          <a:xfrm>
            <a:off x="127000" y="1586599"/>
            <a:ext cx="6435091" cy="6680375"/>
          </a:xfrm>
          <a:prstGeom prst="rect">
            <a:avLst/>
          </a:prstGeom>
        </p:spPr>
      </p:pic>
      <p:pic>
        <p:nvPicPr>
          <p:cNvPr id="8" name="Picture 7">
            <a:extLst>
              <a:ext uri="{FF2B5EF4-FFF2-40B4-BE49-F238E27FC236}">
                <a16:creationId xmlns:a16="http://schemas.microsoft.com/office/drawing/2014/main" id="{E9F0219D-001F-0A42-A2D7-01B6C1ECFB7E}"/>
              </a:ext>
            </a:extLst>
          </p:cNvPr>
          <p:cNvPicPr>
            <a:picLocks noChangeAspect="1"/>
          </p:cNvPicPr>
          <p:nvPr/>
        </p:nvPicPr>
        <p:blipFill>
          <a:blip r:embed="rId3"/>
          <a:stretch>
            <a:fillRect/>
          </a:stretch>
        </p:blipFill>
        <p:spPr>
          <a:xfrm>
            <a:off x="6727191" y="6541478"/>
            <a:ext cx="7883016" cy="2242698"/>
          </a:xfrm>
          <a:prstGeom prst="rect">
            <a:avLst/>
          </a:prstGeom>
        </p:spPr>
      </p:pic>
    </p:spTree>
    <p:extLst>
      <p:ext uri="{BB962C8B-B14F-4D97-AF65-F5344CB8AC3E}">
        <p14:creationId xmlns:p14="http://schemas.microsoft.com/office/powerpoint/2010/main" val="209659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2585323"/>
          </a:xfrm>
          <a:prstGeom prst="rect">
            <a:avLst/>
          </a:prstGeom>
          <a:noFill/>
        </p:spPr>
        <p:txBody>
          <a:bodyPr wrap="square" rtlCol="0">
            <a:spAutoFit/>
          </a:bodyPr>
          <a:lstStyle/>
          <a:p>
            <a:r>
              <a:rPr lang="en-US" sz="1800" dirty="0"/>
              <a:t>There were 90% and 80% matches, respectively, for the two files.  An examination of the codon chart (not shown here) reveals that TAC is the codon for tyrosine (Y), and TTC is the codon for phenylalanine (F).  These represent the amino acids at location 277 of exon 5 of the opsin gene, another important location for color vision in primates and other animals.  If you repeat this procedure for location 285 on exon 5, using the search string for </a:t>
            </a:r>
            <a:r>
              <a:rPr lang="en-US" sz="1800" b="1" dirty="0"/>
              <a:t>DNA; DNA_285_LWS_acc_T_threon_ex_5.txt</a:t>
            </a:r>
            <a:r>
              <a:rPr lang="en-US" sz="1800" dirty="0"/>
              <a:t>, the amino acids present at this location can be determined for both files.  </a:t>
            </a:r>
          </a:p>
          <a:p>
            <a:endParaRPr lang="en-US" sz="1800" dirty="0"/>
          </a:p>
          <a:p>
            <a:r>
              <a:rPr lang="en-US" sz="1800" dirty="0"/>
              <a:t>Verify that for the monkey associated with AB193772.1, the amino acids at positions 180, 277, and 285 are S Y, and T, respectively. See </a:t>
            </a:r>
            <a:r>
              <a:rPr lang="en-US" sz="1800" dirty="0">
                <a:hlinkClick r:id="rId2"/>
              </a:rPr>
              <a:t>Color Vision Polymorphism in Wild Capuchins and Spider Monkeys in Costa Rica</a:t>
            </a:r>
            <a:r>
              <a:rPr lang="en-US" sz="1800" dirty="0"/>
              <a:t>, the source of this data, for information relating to its significance.  Question: What are the comparable amino acids at these positions in humans with full color vision, and humans that are colorblind?</a:t>
            </a:r>
            <a:endParaRPr lang="en-US" sz="1400" dirty="0"/>
          </a:p>
          <a:p>
            <a:endParaRPr lang="en-US" sz="1800" dirty="0"/>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803819D4-74E0-1244-83CC-01E2FF5E73DC}"/>
              </a:ext>
            </a:extLst>
          </p:cNvPr>
          <p:cNvPicPr>
            <a:picLocks noChangeAspect="1"/>
          </p:cNvPicPr>
          <p:nvPr/>
        </p:nvPicPr>
        <p:blipFill>
          <a:blip r:embed="rId3"/>
          <a:stretch>
            <a:fillRect/>
          </a:stretch>
        </p:blipFill>
        <p:spPr>
          <a:xfrm>
            <a:off x="564536" y="2524779"/>
            <a:ext cx="13455357" cy="5951982"/>
          </a:xfrm>
          <a:prstGeom prst="rect">
            <a:avLst/>
          </a:prstGeom>
        </p:spPr>
      </p:pic>
    </p:spTree>
    <p:extLst>
      <p:ext uri="{BB962C8B-B14F-4D97-AF65-F5344CB8AC3E}">
        <p14:creationId xmlns:p14="http://schemas.microsoft.com/office/powerpoint/2010/main" val="259596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106402"/>
            <a:ext cx="14338300" cy="923330"/>
          </a:xfrm>
          <a:prstGeom prst="rect">
            <a:avLst/>
          </a:prstGeom>
          <a:noFill/>
        </p:spPr>
        <p:txBody>
          <a:bodyPr wrap="square" rtlCol="0">
            <a:spAutoFit/>
          </a:bodyPr>
          <a:lstStyle/>
          <a:p>
            <a:r>
              <a:rPr lang="en-US" sz="1800" u="sng" dirty="0"/>
              <a:t>Next, we’ll demonstrate the enhanced PCR feature of Case It v7</a:t>
            </a:r>
            <a:r>
              <a:rPr lang="en-US" sz="1800" dirty="0"/>
              <a:t>.   Earlier versions of Case It required a 100% match of forward and reverse primers, but Version 7 allows you to set the match percent at any level.  As an example, we’ll use DNA sequences from a variety of New World and Old World monkeys, obtained from GenBank.  Before beginning, use the Clear menu to clear all existing data from Case It v7.</a:t>
            </a:r>
            <a:endParaRPr lang="en-US" sz="1600" dirty="0"/>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DCF3841E-DD66-2745-A230-29174824856F}"/>
              </a:ext>
            </a:extLst>
          </p:cNvPr>
          <p:cNvPicPr>
            <a:picLocks noChangeAspect="1"/>
          </p:cNvPicPr>
          <p:nvPr/>
        </p:nvPicPr>
        <p:blipFill>
          <a:blip r:embed="rId2"/>
          <a:stretch>
            <a:fillRect/>
          </a:stretch>
        </p:blipFill>
        <p:spPr>
          <a:xfrm>
            <a:off x="4857652" y="1149740"/>
            <a:ext cx="4521200" cy="1104900"/>
          </a:xfrm>
          <a:prstGeom prst="rect">
            <a:avLst/>
          </a:prstGeom>
        </p:spPr>
      </p:pic>
      <p:sp>
        <p:nvSpPr>
          <p:cNvPr id="8" name="TextBox 7">
            <a:extLst>
              <a:ext uri="{FF2B5EF4-FFF2-40B4-BE49-F238E27FC236}">
                <a16:creationId xmlns:a16="http://schemas.microsoft.com/office/drawing/2014/main" id="{A57945A8-E32D-B44F-86FE-A55B2065E1CF}"/>
              </a:ext>
            </a:extLst>
          </p:cNvPr>
          <p:cNvSpPr txBox="1"/>
          <p:nvPr/>
        </p:nvSpPr>
        <p:spPr>
          <a:xfrm>
            <a:off x="146050" y="2824381"/>
            <a:ext cx="14338300" cy="923330"/>
          </a:xfrm>
          <a:prstGeom prst="rect">
            <a:avLst/>
          </a:prstGeom>
          <a:noFill/>
        </p:spPr>
        <p:txBody>
          <a:bodyPr wrap="square" rtlCol="0">
            <a:spAutoFit/>
          </a:bodyPr>
          <a:lstStyle/>
          <a:p>
            <a:r>
              <a:rPr lang="en-US" sz="1800" dirty="0"/>
              <a:t>Click the </a:t>
            </a:r>
            <a:r>
              <a:rPr lang="en-US" sz="1800" b="1" dirty="0"/>
              <a:t>DNA</a:t>
            </a:r>
            <a:r>
              <a:rPr lang="en-US" sz="1800" dirty="0"/>
              <a:t> button and navigate through the folders </a:t>
            </a:r>
            <a:r>
              <a:rPr lang="en-US" sz="1800" b="1" dirty="0"/>
              <a:t>Case It v7 PC -&gt; Cases -&gt; Color Vision -&gt; Sample sequences</a:t>
            </a:r>
            <a:r>
              <a:rPr lang="en-US" sz="1800" dirty="0"/>
              <a:t>.  Shift-click to select the two DNA Cebus files used earlier, and click the </a:t>
            </a:r>
            <a:r>
              <a:rPr lang="en-US" sz="1800" b="1" dirty="0"/>
              <a:t>Open</a:t>
            </a:r>
            <a:r>
              <a:rPr lang="en-US" sz="1800" dirty="0"/>
              <a:t> button.  Then click the </a:t>
            </a:r>
            <a:r>
              <a:rPr lang="en-US" sz="1800" b="1" dirty="0"/>
              <a:t>DNA</a:t>
            </a:r>
            <a:r>
              <a:rPr lang="en-US" sz="1800" dirty="0"/>
              <a:t> button again, select the other two files in the folder, and click the </a:t>
            </a:r>
            <a:r>
              <a:rPr lang="en-US" sz="1800" b="1" dirty="0"/>
              <a:t>Open</a:t>
            </a:r>
            <a:r>
              <a:rPr lang="en-US" sz="1800" dirty="0"/>
              <a:t> button. Note that you cannot shift click to open all four files simultaneously, since the second two files contain multiple DNA sequences each.</a:t>
            </a:r>
            <a:endParaRPr lang="en-US" sz="1600" dirty="0"/>
          </a:p>
        </p:txBody>
      </p:sp>
      <p:pic>
        <p:nvPicPr>
          <p:cNvPr id="4" name="Picture 3">
            <a:extLst>
              <a:ext uri="{FF2B5EF4-FFF2-40B4-BE49-F238E27FC236}">
                <a16:creationId xmlns:a16="http://schemas.microsoft.com/office/drawing/2014/main" id="{092C86C7-B91B-4A4E-A149-60F9B346B235}"/>
              </a:ext>
            </a:extLst>
          </p:cNvPr>
          <p:cNvPicPr>
            <a:picLocks noChangeAspect="1"/>
          </p:cNvPicPr>
          <p:nvPr/>
        </p:nvPicPr>
        <p:blipFill>
          <a:blip r:embed="rId3"/>
          <a:stretch>
            <a:fillRect/>
          </a:stretch>
        </p:blipFill>
        <p:spPr>
          <a:xfrm>
            <a:off x="152400" y="4049289"/>
            <a:ext cx="7315200" cy="3746500"/>
          </a:xfrm>
          <a:prstGeom prst="rect">
            <a:avLst/>
          </a:prstGeom>
        </p:spPr>
      </p:pic>
      <p:pic>
        <p:nvPicPr>
          <p:cNvPr id="6" name="Picture 5">
            <a:extLst>
              <a:ext uri="{FF2B5EF4-FFF2-40B4-BE49-F238E27FC236}">
                <a16:creationId xmlns:a16="http://schemas.microsoft.com/office/drawing/2014/main" id="{F8B633FC-5730-3740-93DF-1DABD3455702}"/>
              </a:ext>
            </a:extLst>
          </p:cNvPr>
          <p:cNvPicPr>
            <a:picLocks noChangeAspect="1"/>
          </p:cNvPicPr>
          <p:nvPr/>
        </p:nvPicPr>
        <p:blipFill>
          <a:blip r:embed="rId4"/>
          <a:stretch>
            <a:fillRect/>
          </a:stretch>
        </p:blipFill>
        <p:spPr>
          <a:xfrm>
            <a:off x="8688364" y="4049289"/>
            <a:ext cx="5384800" cy="3695700"/>
          </a:xfrm>
          <a:prstGeom prst="rect">
            <a:avLst/>
          </a:prstGeom>
        </p:spPr>
      </p:pic>
    </p:spTree>
    <p:extLst>
      <p:ext uri="{BB962C8B-B14F-4D97-AF65-F5344CB8AC3E}">
        <p14:creationId xmlns:p14="http://schemas.microsoft.com/office/powerpoint/2010/main" val="71503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292100"/>
            <a:ext cx="13601700" cy="923330"/>
          </a:xfrm>
          <a:prstGeom prst="rect">
            <a:avLst/>
          </a:prstGeom>
          <a:noFill/>
        </p:spPr>
        <p:txBody>
          <a:bodyPr wrap="square" rtlCol="0">
            <a:spAutoFit/>
          </a:bodyPr>
          <a:lstStyle/>
          <a:p>
            <a:r>
              <a:rPr lang="en-US" sz="1800" dirty="0"/>
              <a:t>The first part of this tutorial shows the basic procedure for using Case It v7 to search DNA sequences.  Click the </a:t>
            </a:r>
            <a:r>
              <a:rPr lang="en-US" sz="1800" b="1" dirty="0"/>
              <a:t>DNA button </a:t>
            </a:r>
            <a:r>
              <a:rPr lang="en-US" sz="1800" dirty="0"/>
              <a:t>on the silver button bar, and double-click on these folders: </a:t>
            </a:r>
            <a:r>
              <a:rPr lang="en-US" sz="1800" b="1" dirty="0"/>
              <a:t>Case It V7 PC -&gt; Cases -&gt; Color Vision -&gt; Sample Sequences</a:t>
            </a:r>
            <a:r>
              <a:rPr lang="en-US" sz="1800" dirty="0"/>
              <a:t>.  Shift-click on the two sequences inside the </a:t>
            </a:r>
            <a:r>
              <a:rPr lang="en-US" sz="1800" b="1" dirty="0"/>
              <a:t>Sample Sequences </a:t>
            </a:r>
            <a:r>
              <a:rPr lang="en-US" sz="1800" dirty="0"/>
              <a:t>folder to highlight them, and then click the </a:t>
            </a:r>
            <a:r>
              <a:rPr lang="en-US" sz="1800" b="1" dirty="0"/>
              <a:t>Open</a:t>
            </a:r>
            <a:r>
              <a:rPr lang="en-US" sz="1800" dirty="0"/>
              <a:t> button:</a:t>
            </a:r>
          </a:p>
        </p:txBody>
      </p:sp>
      <p:sp>
        <p:nvSpPr>
          <p:cNvPr id="2" name="TextBox 1"/>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A2FADD2A-46D9-F045-BA50-764B5DCF45C0}"/>
              </a:ext>
            </a:extLst>
          </p:cNvPr>
          <p:cNvPicPr>
            <a:picLocks noChangeAspect="1"/>
          </p:cNvPicPr>
          <p:nvPr/>
        </p:nvPicPr>
        <p:blipFill rotWithShape="1">
          <a:blip r:embed="rId2"/>
          <a:srcRect l="2567" t="1414" r="2479" b="15807"/>
          <a:stretch/>
        </p:blipFill>
        <p:spPr>
          <a:xfrm>
            <a:off x="3298371" y="1502228"/>
            <a:ext cx="8914489" cy="6939643"/>
          </a:xfrm>
          <a:prstGeom prst="rect">
            <a:avLst/>
          </a:prstGeom>
        </p:spPr>
      </p:pic>
    </p:spTree>
    <p:extLst>
      <p:ext uri="{BB962C8B-B14F-4D97-AF65-F5344CB8AC3E}">
        <p14:creationId xmlns:p14="http://schemas.microsoft.com/office/powerpoint/2010/main" val="157740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800" y="25400"/>
            <a:ext cx="14528800" cy="923330"/>
          </a:xfrm>
          <a:prstGeom prst="rect">
            <a:avLst/>
          </a:prstGeom>
          <a:noFill/>
        </p:spPr>
        <p:txBody>
          <a:bodyPr wrap="square" rtlCol="0">
            <a:spAutoFit/>
          </a:bodyPr>
          <a:lstStyle/>
          <a:p>
            <a:r>
              <a:rPr lang="en-US" sz="1800" dirty="0"/>
              <a:t>Navigate to the </a:t>
            </a:r>
            <a:r>
              <a:rPr lang="en-US" sz="1800" b="1" dirty="0"/>
              <a:t>primers for exons 3 and 5 </a:t>
            </a:r>
            <a:r>
              <a:rPr lang="en-US" sz="1800" dirty="0"/>
              <a:t>folder and open </a:t>
            </a:r>
            <a:r>
              <a:rPr lang="en-US" sz="1800" b="1" dirty="0"/>
              <a:t>Primer for exon 5.txt</a:t>
            </a:r>
            <a:r>
              <a:rPr lang="en-US" sz="1800" dirty="0"/>
              <a:t>. It will appear as a line at the bottom of the </a:t>
            </a:r>
            <a:r>
              <a:rPr lang="en-US" sz="1800" b="1" dirty="0"/>
              <a:t>Opened &amp; processed </a:t>
            </a:r>
            <a:r>
              <a:rPr lang="en-US" sz="1800" dirty="0"/>
              <a:t>window after the DNA sequences opened previously.  The blue lines indicate files that contain multiple DNA sequences, indicated by the underscore preceding each filename.  The Cebus files contain one sequence per file.</a:t>
            </a:r>
            <a:endParaRPr lang="en-US" sz="1600" dirty="0"/>
          </a:p>
        </p:txBody>
      </p:sp>
      <p:sp>
        <p:nvSpPr>
          <p:cNvPr id="6" name="TextBox 5"/>
          <p:cNvSpPr txBox="1"/>
          <p:nvPr/>
        </p:nvSpPr>
        <p:spPr>
          <a:xfrm>
            <a:off x="584200" y="89055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E1A6620F-0E34-B245-91A7-D58A65332948}"/>
              </a:ext>
            </a:extLst>
          </p:cNvPr>
          <p:cNvPicPr>
            <a:picLocks noChangeAspect="1"/>
          </p:cNvPicPr>
          <p:nvPr/>
        </p:nvPicPr>
        <p:blipFill>
          <a:blip r:embed="rId2"/>
          <a:stretch>
            <a:fillRect/>
          </a:stretch>
        </p:blipFill>
        <p:spPr>
          <a:xfrm>
            <a:off x="584200" y="1776074"/>
            <a:ext cx="5160276" cy="3513379"/>
          </a:xfrm>
          <a:prstGeom prst="rect">
            <a:avLst/>
          </a:prstGeom>
        </p:spPr>
      </p:pic>
      <p:pic>
        <p:nvPicPr>
          <p:cNvPr id="4" name="Picture 3">
            <a:extLst>
              <a:ext uri="{FF2B5EF4-FFF2-40B4-BE49-F238E27FC236}">
                <a16:creationId xmlns:a16="http://schemas.microsoft.com/office/drawing/2014/main" id="{F19D9910-F4E5-AE4F-8018-20D6D885A363}"/>
              </a:ext>
            </a:extLst>
          </p:cNvPr>
          <p:cNvPicPr>
            <a:picLocks noChangeAspect="1"/>
          </p:cNvPicPr>
          <p:nvPr/>
        </p:nvPicPr>
        <p:blipFill>
          <a:blip r:embed="rId3"/>
          <a:stretch>
            <a:fillRect/>
          </a:stretch>
        </p:blipFill>
        <p:spPr>
          <a:xfrm>
            <a:off x="5997820" y="1776074"/>
            <a:ext cx="7277100" cy="6515100"/>
          </a:xfrm>
          <a:prstGeom prst="rect">
            <a:avLst/>
          </a:prstGeom>
        </p:spPr>
      </p:pic>
    </p:spTree>
    <p:extLst>
      <p:ext uri="{BB962C8B-B14F-4D97-AF65-F5344CB8AC3E}">
        <p14:creationId xmlns:p14="http://schemas.microsoft.com/office/powerpoint/2010/main" val="61240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800" y="96103"/>
            <a:ext cx="14617700" cy="338554"/>
          </a:xfrm>
          <a:prstGeom prst="rect">
            <a:avLst/>
          </a:prstGeom>
          <a:noFill/>
        </p:spPr>
        <p:txBody>
          <a:bodyPr wrap="square" rtlCol="0">
            <a:spAutoFit/>
          </a:bodyPr>
          <a:lstStyle/>
          <a:p>
            <a:r>
              <a:rPr lang="en-US" sz="1600" dirty="0"/>
              <a:t>Set the match % setting to 70, meaning that hits will occur for any match of 70% or higher (for both forward and reverse primers).  </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6" name="Picture 5">
            <a:extLst>
              <a:ext uri="{FF2B5EF4-FFF2-40B4-BE49-F238E27FC236}">
                <a16:creationId xmlns:a16="http://schemas.microsoft.com/office/drawing/2014/main" id="{6EB4F6E1-ADC6-0C4B-98A8-A91A36C91CD4}"/>
              </a:ext>
            </a:extLst>
          </p:cNvPr>
          <p:cNvPicPr>
            <a:picLocks noChangeAspect="1"/>
          </p:cNvPicPr>
          <p:nvPr/>
        </p:nvPicPr>
        <p:blipFill rotWithShape="1">
          <a:blip r:embed="rId2"/>
          <a:srcRect r="5843"/>
          <a:stretch/>
        </p:blipFill>
        <p:spPr>
          <a:xfrm>
            <a:off x="785935" y="503777"/>
            <a:ext cx="10642600" cy="1765300"/>
          </a:xfrm>
          <a:prstGeom prst="rect">
            <a:avLst/>
          </a:prstGeom>
        </p:spPr>
      </p:pic>
      <p:sp>
        <p:nvSpPr>
          <p:cNvPr id="9" name="TextBox 8">
            <a:extLst>
              <a:ext uri="{FF2B5EF4-FFF2-40B4-BE49-F238E27FC236}">
                <a16:creationId xmlns:a16="http://schemas.microsoft.com/office/drawing/2014/main" id="{30DE0449-26D9-8D42-997B-47BC19DD6D42}"/>
              </a:ext>
            </a:extLst>
          </p:cNvPr>
          <p:cNvSpPr txBox="1"/>
          <p:nvPr/>
        </p:nvSpPr>
        <p:spPr>
          <a:xfrm>
            <a:off x="58225" y="2396030"/>
            <a:ext cx="14617700" cy="338554"/>
          </a:xfrm>
          <a:prstGeom prst="rect">
            <a:avLst/>
          </a:prstGeom>
          <a:noFill/>
        </p:spPr>
        <p:txBody>
          <a:bodyPr wrap="square" rtlCol="0">
            <a:spAutoFit/>
          </a:bodyPr>
          <a:lstStyle/>
          <a:p>
            <a:r>
              <a:rPr lang="en-US" sz="1600" dirty="0"/>
              <a:t>Shift click to select all the DNA files, making sure not to select the </a:t>
            </a:r>
            <a:r>
              <a:rPr lang="en-US" sz="1600" b="1" dirty="0"/>
              <a:t>Primers</a:t>
            </a:r>
            <a:r>
              <a:rPr lang="en-US" sz="1600" dirty="0"/>
              <a:t> file at the bottom, and then use the </a:t>
            </a:r>
            <a:r>
              <a:rPr lang="en-US" sz="1600" b="1" dirty="0"/>
              <a:t>Run</a:t>
            </a:r>
            <a:r>
              <a:rPr lang="en-US" sz="1600" dirty="0"/>
              <a:t> button and select </a:t>
            </a:r>
            <a:r>
              <a:rPr lang="en-US" sz="1600" b="1" dirty="0"/>
              <a:t>Run PCR</a:t>
            </a:r>
            <a:r>
              <a:rPr lang="en-US" sz="1600" dirty="0"/>
              <a:t>.</a:t>
            </a:r>
          </a:p>
        </p:txBody>
      </p:sp>
      <p:pic>
        <p:nvPicPr>
          <p:cNvPr id="10" name="Picture 9">
            <a:extLst>
              <a:ext uri="{FF2B5EF4-FFF2-40B4-BE49-F238E27FC236}">
                <a16:creationId xmlns:a16="http://schemas.microsoft.com/office/drawing/2014/main" id="{5D4B0A32-0503-AC4B-ADCB-24ED7D14D701}"/>
              </a:ext>
            </a:extLst>
          </p:cNvPr>
          <p:cNvPicPr>
            <a:picLocks noChangeAspect="1"/>
          </p:cNvPicPr>
          <p:nvPr/>
        </p:nvPicPr>
        <p:blipFill>
          <a:blip r:embed="rId3"/>
          <a:stretch>
            <a:fillRect/>
          </a:stretch>
        </p:blipFill>
        <p:spPr>
          <a:xfrm>
            <a:off x="785935" y="2889673"/>
            <a:ext cx="10642600" cy="5753100"/>
          </a:xfrm>
          <a:prstGeom prst="rect">
            <a:avLst/>
          </a:prstGeom>
        </p:spPr>
      </p:pic>
    </p:spTree>
    <p:extLst>
      <p:ext uri="{BB962C8B-B14F-4D97-AF65-F5344CB8AC3E}">
        <p14:creationId xmlns:p14="http://schemas.microsoft.com/office/powerpoint/2010/main" val="34822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90500" y="102969"/>
            <a:ext cx="14249400" cy="1169551"/>
          </a:xfrm>
          <a:prstGeom prst="rect">
            <a:avLst/>
          </a:prstGeom>
          <a:noFill/>
        </p:spPr>
        <p:txBody>
          <a:bodyPr wrap="square" rtlCol="0">
            <a:spAutoFit/>
          </a:bodyPr>
          <a:lstStyle/>
          <a:p>
            <a:r>
              <a:rPr lang="en-US" sz="1800" dirty="0"/>
              <a:t>New lines appear in the Opened &amp; processed window, each representing a PCR product (designated by the arrow preceding the filename).  To see a summary of results shown the percentage for each hit, </a:t>
            </a:r>
            <a:r>
              <a:rPr lang="en-US" sz="1800" b="1" dirty="0"/>
              <a:t>right-click</a:t>
            </a:r>
            <a:r>
              <a:rPr lang="en-US" sz="1800" dirty="0"/>
              <a:t> on the white upper field and select </a:t>
            </a:r>
            <a:r>
              <a:rPr lang="en-US" sz="1800" b="1" dirty="0"/>
              <a:t>PCR results -&gt; Put match % in the upper field</a:t>
            </a:r>
            <a:r>
              <a:rPr lang="en-US" sz="1800" dirty="0"/>
              <a:t>.</a:t>
            </a:r>
          </a:p>
          <a:p>
            <a:endParaRPr lang="en-US" sz="1800" dirty="0"/>
          </a:p>
          <a:p>
            <a:r>
              <a:rPr lang="en-US" sz="1600" u="sng" dirty="0"/>
              <a:t>Note</a:t>
            </a:r>
            <a:r>
              <a:rPr lang="en-US" sz="1600" dirty="0"/>
              <a:t>:  most fields in Case It have associated pop-up menus, activated by right-clicking.</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3E35D307-CE21-5F41-A46E-815263184197}"/>
              </a:ext>
            </a:extLst>
          </p:cNvPr>
          <p:cNvPicPr>
            <a:picLocks noChangeAspect="1"/>
          </p:cNvPicPr>
          <p:nvPr/>
        </p:nvPicPr>
        <p:blipFill>
          <a:blip r:embed="rId2"/>
          <a:stretch>
            <a:fillRect/>
          </a:stretch>
        </p:blipFill>
        <p:spPr>
          <a:xfrm>
            <a:off x="584200" y="1531815"/>
            <a:ext cx="12153900" cy="6502400"/>
          </a:xfrm>
          <a:prstGeom prst="rect">
            <a:avLst/>
          </a:prstGeom>
        </p:spPr>
      </p:pic>
    </p:spTree>
    <p:extLst>
      <p:ext uri="{BB962C8B-B14F-4D97-AF65-F5344CB8AC3E}">
        <p14:creationId xmlns:p14="http://schemas.microsoft.com/office/powerpoint/2010/main" val="62208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229969"/>
            <a:ext cx="14122400" cy="923330"/>
          </a:xfrm>
          <a:prstGeom prst="rect">
            <a:avLst/>
          </a:prstGeom>
          <a:noFill/>
        </p:spPr>
        <p:txBody>
          <a:bodyPr wrap="square" rtlCol="0">
            <a:spAutoFit/>
          </a:bodyPr>
          <a:lstStyle/>
          <a:p>
            <a:r>
              <a:rPr lang="en-US" sz="1800" dirty="0"/>
              <a:t>One of the matches is shown below, with a 95% match for the forward primer and a 94.74 match for the reverse primer.  You would need to scroll in the field to see all of the results, so right-click to </a:t>
            </a:r>
            <a:r>
              <a:rPr lang="en-US" sz="1800" b="1" dirty="0"/>
              <a:t>Save</a:t>
            </a:r>
            <a:r>
              <a:rPr lang="en-US" sz="1800" dirty="0"/>
              <a:t> them to the Notepad of Case It.  You can also </a:t>
            </a:r>
            <a:r>
              <a:rPr lang="en-US" sz="1800" b="1" dirty="0"/>
              <a:t>Copy</a:t>
            </a:r>
            <a:r>
              <a:rPr lang="en-US" sz="1800" dirty="0"/>
              <a:t> the results to the clipboard, for pasting into another application.</a:t>
            </a:r>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2A7635A1-7998-2642-997D-28EF44D0EA8F}"/>
              </a:ext>
            </a:extLst>
          </p:cNvPr>
          <p:cNvPicPr>
            <a:picLocks noChangeAspect="1"/>
          </p:cNvPicPr>
          <p:nvPr/>
        </p:nvPicPr>
        <p:blipFill>
          <a:blip r:embed="rId2"/>
          <a:stretch>
            <a:fillRect/>
          </a:stretch>
        </p:blipFill>
        <p:spPr>
          <a:xfrm>
            <a:off x="317500" y="1560732"/>
            <a:ext cx="12077700" cy="5994400"/>
          </a:xfrm>
          <a:prstGeom prst="rect">
            <a:avLst/>
          </a:prstGeom>
        </p:spPr>
      </p:pic>
    </p:spTree>
    <p:extLst>
      <p:ext uri="{BB962C8B-B14F-4D97-AF65-F5344CB8AC3E}">
        <p14:creationId xmlns:p14="http://schemas.microsoft.com/office/powerpoint/2010/main" val="182656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102969"/>
            <a:ext cx="14122400" cy="1415772"/>
          </a:xfrm>
          <a:prstGeom prst="rect">
            <a:avLst/>
          </a:prstGeom>
          <a:noFill/>
        </p:spPr>
        <p:txBody>
          <a:bodyPr wrap="square" rtlCol="0">
            <a:spAutoFit/>
          </a:bodyPr>
          <a:lstStyle/>
          <a:p>
            <a:r>
              <a:rPr lang="en-US" sz="1800" dirty="0"/>
              <a:t>To create a phylogenetic tree of this data with one click, </a:t>
            </a:r>
            <a:r>
              <a:rPr lang="en-US" sz="1800" b="1" dirty="0"/>
              <a:t>shift-click</a:t>
            </a:r>
            <a:r>
              <a:rPr lang="en-US" sz="1800" dirty="0"/>
              <a:t> to highlight all of the PCR products, then use the </a:t>
            </a:r>
            <a:r>
              <a:rPr lang="en-US" sz="1800" b="1" dirty="0"/>
              <a:t>Analyze</a:t>
            </a:r>
            <a:r>
              <a:rPr lang="en-US" sz="1800" dirty="0"/>
              <a:t> button and select </a:t>
            </a:r>
            <a:r>
              <a:rPr lang="en-US" sz="1800" b="1" dirty="0"/>
              <a:t>Align/tree -&gt; from O&amp;P window -&gt; using MEGA software -&gt; show tree only</a:t>
            </a:r>
            <a:r>
              <a:rPr lang="en-US" sz="1800" dirty="0"/>
              <a:t>… </a:t>
            </a:r>
          </a:p>
          <a:p>
            <a:endParaRPr lang="en-US" sz="1800" b="1" dirty="0"/>
          </a:p>
          <a:p>
            <a:r>
              <a:rPr lang="en-US" sz="1600" u="sng" dirty="0"/>
              <a:t>Note</a:t>
            </a:r>
            <a:r>
              <a:rPr lang="en-US" sz="1600" b="1" dirty="0"/>
              <a:t>:  </a:t>
            </a:r>
            <a:r>
              <a:rPr lang="en-US" sz="1600" dirty="0"/>
              <a:t>This assumes that you have separately downloaded the MEGA executable and put it in the MEGA folder of Case It – for details, see the tutorial </a:t>
            </a:r>
            <a:r>
              <a:rPr lang="en-US" sz="1600" b="1" dirty="0"/>
              <a:t>Installing MEBA software for use with Case It</a:t>
            </a:r>
            <a:r>
              <a:rPr lang="en-US" sz="1600" dirty="0"/>
              <a:t>.</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6" name="Picture 5">
            <a:extLst>
              <a:ext uri="{FF2B5EF4-FFF2-40B4-BE49-F238E27FC236}">
                <a16:creationId xmlns:a16="http://schemas.microsoft.com/office/drawing/2014/main" id="{A422EA58-AB51-E242-A184-258AE5C40C3E}"/>
              </a:ext>
            </a:extLst>
          </p:cNvPr>
          <p:cNvPicPr>
            <a:picLocks noChangeAspect="1"/>
          </p:cNvPicPr>
          <p:nvPr/>
        </p:nvPicPr>
        <p:blipFill>
          <a:blip r:embed="rId2"/>
          <a:stretch>
            <a:fillRect/>
          </a:stretch>
        </p:blipFill>
        <p:spPr>
          <a:xfrm>
            <a:off x="1436468" y="1625600"/>
            <a:ext cx="11785600" cy="5892800"/>
          </a:xfrm>
          <a:prstGeom prst="rect">
            <a:avLst/>
          </a:prstGeom>
        </p:spPr>
      </p:pic>
    </p:spTree>
    <p:extLst>
      <p:ext uri="{BB962C8B-B14F-4D97-AF65-F5344CB8AC3E}">
        <p14:creationId xmlns:p14="http://schemas.microsoft.com/office/powerpoint/2010/main" val="56407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102969"/>
            <a:ext cx="14122400" cy="646331"/>
          </a:xfrm>
          <a:prstGeom prst="rect">
            <a:avLst/>
          </a:prstGeom>
          <a:noFill/>
        </p:spPr>
        <p:txBody>
          <a:bodyPr wrap="square" rtlCol="0">
            <a:spAutoFit/>
          </a:bodyPr>
          <a:lstStyle/>
          <a:p>
            <a:r>
              <a:rPr lang="en-US" sz="1800" dirty="0"/>
              <a:t>…and in a few seconds the tree appears.  Case It also copy selected PCR products to the the clipboard and open two web-based sites for aligning sequences and building trees, the </a:t>
            </a:r>
            <a:r>
              <a:rPr lang="en-US" sz="1800" b="1" dirty="0"/>
              <a:t>MABL</a:t>
            </a:r>
            <a:r>
              <a:rPr lang="en-US" sz="1800" dirty="0"/>
              <a:t> site and the </a:t>
            </a:r>
            <a:r>
              <a:rPr lang="en-US" sz="1800" b="1" dirty="0"/>
              <a:t>MAFFT</a:t>
            </a:r>
            <a:r>
              <a:rPr lang="en-US" sz="1800" dirty="0"/>
              <a:t> site.  See the </a:t>
            </a:r>
            <a:r>
              <a:rPr lang="en-US" sz="1800" b="1" dirty="0"/>
              <a:t>Bioinformatics</a:t>
            </a:r>
            <a:r>
              <a:rPr lang="en-US" sz="1800" dirty="0"/>
              <a:t> tutorial for details.</a:t>
            </a:r>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C850344F-07AF-2A47-98E3-666D01C9B244}"/>
              </a:ext>
            </a:extLst>
          </p:cNvPr>
          <p:cNvPicPr>
            <a:picLocks noChangeAspect="1"/>
          </p:cNvPicPr>
          <p:nvPr/>
        </p:nvPicPr>
        <p:blipFill>
          <a:blip r:embed="rId2"/>
          <a:stretch>
            <a:fillRect/>
          </a:stretch>
        </p:blipFill>
        <p:spPr>
          <a:xfrm>
            <a:off x="753012" y="1171306"/>
            <a:ext cx="11963400" cy="7112000"/>
          </a:xfrm>
          <a:prstGeom prst="rect">
            <a:avLst/>
          </a:prstGeom>
        </p:spPr>
      </p:pic>
    </p:spTree>
    <p:extLst>
      <p:ext uri="{BB962C8B-B14F-4D97-AF65-F5344CB8AC3E}">
        <p14:creationId xmlns:p14="http://schemas.microsoft.com/office/powerpoint/2010/main" val="36110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4" name="Picture 3">
            <a:extLst>
              <a:ext uri="{FF2B5EF4-FFF2-40B4-BE49-F238E27FC236}">
                <a16:creationId xmlns:a16="http://schemas.microsoft.com/office/drawing/2014/main" id="{144EECAA-DEEF-B34D-80AF-46778A91DF58}"/>
              </a:ext>
            </a:extLst>
          </p:cNvPr>
          <p:cNvPicPr>
            <a:picLocks noChangeAspect="1"/>
          </p:cNvPicPr>
          <p:nvPr/>
        </p:nvPicPr>
        <p:blipFill>
          <a:blip r:embed="rId2"/>
          <a:stretch>
            <a:fillRect/>
          </a:stretch>
        </p:blipFill>
        <p:spPr>
          <a:xfrm>
            <a:off x="1118772" y="2881142"/>
            <a:ext cx="10947400" cy="5435600"/>
          </a:xfrm>
          <a:prstGeom prst="rect">
            <a:avLst/>
          </a:prstGeom>
        </p:spPr>
      </p:pic>
      <p:pic>
        <p:nvPicPr>
          <p:cNvPr id="8" name="Picture 7">
            <a:extLst>
              <a:ext uri="{FF2B5EF4-FFF2-40B4-BE49-F238E27FC236}">
                <a16:creationId xmlns:a16="http://schemas.microsoft.com/office/drawing/2014/main" id="{FFABA7B5-7072-7D44-8958-83D14F6F53C1}"/>
              </a:ext>
            </a:extLst>
          </p:cNvPr>
          <p:cNvPicPr>
            <a:picLocks noChangeAspect="1"/>
          </p:cNvPicPr>
          <p:nvPr/>
        </p:nvPicPr>
        <p:blipFill>
          <a:blip r:embed="rId3"/>
          <a:stretch>
            <a:fillRect/>
          </a:stretch>
        </p:blipFill>
        <p:spPr>
          <a:xfrm>
            <a:off x="4083929" y="685506"/>
            <a:ext cx="4521200" cy="1104900"/>
          </a:xfrm>
          <a:prstGeom prst="rect">
            <a:avLst/>
          </a:prstGeom>
        </p:spPr>
      </p:pic>
      <p:sp>
        <p:nvSpPr>
          <p:cNvPr id="9" name="TextBox 8">
            <a:extLst>
              <a:ext uri="{FF2B5EF4-FFF2-40B4-BE49-F238E27FC236}">
                <a16:creationId xmlns:a16="http://schemas.microsoft.com/office/drawing/2014/main" id="{F10D3A8D-0B04-C846-8F5E-51293ACDC666}"/>
              </a:ext>
            </a:extLst>
          </p:cNvPr>
          <p:cNvSpPr txBox="1"/>
          <p:nvPr/>
        </p:nvSpPr>
        <p:spPr>
          <a:xfrm>
            <a:off x="317500" y="111016"/>
            <a:ext cx="14122400" cy="369332"/>
          </a:xfrm>
          <a:prstGeom prst="rect">
            <a:avLst/>
          </a:prstGeom>
          <a:noFill/>
        </p:spPr>
        <p:txBody>
          <a:bodyPr wrap="square" rtlCol="0">
            <a:spAutoFit/>
          </a:bodyPr>
          <a:lstStyle/>
          <a:p>
            <a:r>
              <a:rPr lang="en-US" sz="1800" dirty="0"/>
              <a:t>Before demonstrating </a:t>
            </a:r>
            <a:r>
              <a:rPr lang="en-US" sz="1800" u="sng" dirty="0"/>
              <a:t>set search parameters for Southern and dot blots</a:t>
            </a:r>
            <a:r>
              <a:rPr lang="en-US" sz="1800" dirty="0"/>
              <a:t>, use the Clear menu and select </a:t>
            </a:r>
            <a:r>
              <a:rPr lang="en-US" sz="1800" b="1" dirty="0"/>
              <a:t>Clear everything? -&gt; Yes</a:t>
            </a:r>
            <a:r>
              <a:rPr lang="en-US" sz="1800" dirty="0"/>
              <a:t>.</a:t>
            </a:r>
          </a:p>
        </p:txBody>
      </p:sp>
      <p:sp>
        <p:nvSpPr>
          <p:cNvPr id="10" name="TextBox 9">
            <a:extLst>
              <a:ext uri="{FF2B5EF4-FFF2-40B4-BE49-F238E27FC236}">
                <a16:creationId xmlns:a16="http://schemas.microsoft.com/office/drawing/2014/main" id="{6CB01BC4-A481-6546-B0FB-118BC696EC23}"/>
              </a:ext>
            </a:extLst>
          </p:cNvPr>
          <p:cNvSpPr txBox="1"/>
          <p:nvPr/>
        </p:nvSpPr>
        <p:spPr>
          <a:xfrm>
            <a:off x="317500" y="1966442"/>
            <a:ext cx="13806463" cy="646331"/>
          </a:xfrm>
          <a:prstGeom prst="rect">
            <a:avLst/>
          </a:prstGeom>
          <a:noFill/>
        </p:spPr>
        <p:txBody>
          <a:bodyPr wrap="square" rtlCol="0">
            <a:spAutoFit/>
          </a:bodyPr>
          <a:lstStyle/>
          <a:p>
            <a:r>
              <a:rPr lang="en-US" sz="1800" dirty="0"/>
              <a:t>Click on the DNA button of the silver button bar, then navigate through the folders </a:t>
            </a:r>
            <a:r>
              <a:rPr lang="en-US" sz="1800" b="1" dirty="0"/>
              <a:t>Case It v7 PC -&gt; Cases -&gt; Test sequences -&gt; DNA for digestion -&gt; Probe example using sickle cell</a:t>
            </a:r>
            <a:r>
              <a:rPr lang="en-US" sz="1800" dirty="0"/>
              <a:t> and open the file </a:t>
            </a:r>
            <a:r>
              <a:rPr lang="en-US" sz="1800" b="1" dirty="0"/>
              <a:t>DNA sickle cell control mutated.gen</a:t>
            </a:r>
            <a:r>
              <a:rPr lang="en-US" sz="1800" dirty="0"/>
              <a:t>.</a:t>
            </a:r>
          </a:p>
        </p:txBody>
      </p:sp>
    </p:spTree>
    <p:extLst>
      <p:ext uri="{BB962C8B-B14F-4D97-AF65-F5344CB8AC3E}">
        <p14:creationId xmlns:p14="http://schemas.microsoft.com/office/powerpoint/2010/main" val="2346681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9" name="TextBox 8">
            <a:extLst>
              <a:ext uri="{FF2B5EF4-FFF2-40B4-BE49-F238E27FC236}">
                <a16:creationId xmlns:a16="http://schemas.microsoft.com/office/drawing/2014/main" id="{F10D3A8D-0B04-C846-8F5E-51293ACDC666}"/>
              </a:ext>
            </a:extLst>
          </p:cNvPr>
          <p:cNvSpPr txBox="1"/>
          <p:nvPr/>
        </p:nvSpPr>
        <p:spPr>
          <a:xfrm>
            <a:off x="317500" y="102969"/>
            <a:ext cx="14122400" cy="1200329"/>
          </a:xfrm>
          <a:prstGeom prst="rect">
            <a:avLst/>
          </a:prstGeom>
          <a:noFill/>
        </p:spPr>
        <p:txBody>
          <a:bodyPr wrap="square" rtlCol="0">
            <a:spAutoFit/>
          </a:bodyPr>
          <a:lstStyle/>
          <a:p>
            <a:r>
              <a:rPr lang="en-US" sz="1800" dirty="0"/>
              <a:t>Before running a Southern blot, we need the restriction enzyme Mst II to digest the DNA sequence.  Click the </a:t>
            </a:r>
            <a:r>
              <a:rPr lang="en-US" sz="1800" b="1" dirty="0"/>
              <a:t>button with the blue/yellow symbol </a:t>
            </a:r>
            <a:r>
              <a:rPr lang="en-US" sz="1800" dirty="0"/>
              <a:t>(located under the Run button) and select </a:t>
            </a:r>
            <a:r>
              <a:rPr lang="en-US" sz="1800" b="1" dirty="0"/>
              <a:t>M -&gt; Mst II</a:t>
            </a:r>
            <a:r>
              <a:rPr lang="en-US" sz="1800" dirty="0"/>
              <a:t>.  </a:t>
            </a:r>
          </a:p>
          <a:p>
            <a:endParaRPr lang="en-US" sz="1800" dirty="0"/>
          </a:p>
          <a:p>
            <a:r>
              <a:rPr lang="en-US" sz="1600" u="sng" dirty="0"/>
              <a:t>Note</a:t>
            </a:r>
            <a:r>
              <a:rPr lang="en-US" sz="1600" dirty="0"/>
              <a:t>: This file could also be accessed by clicking the Enzyme button, then selecting that file from the currently active folder.</a:t>
            </a:r>
          </a:p>
        </p:txBody>
      </p:sp>
      <p:pic>
        <p:nvPicPr>
          <p:cNvPr id="5" name="Picture 4">
            <a:extLst>
              <a:ext uri="{FF2B5EF4-FFF2-40B4-BE49-F238E27FC236}">
                <a16:creationId xmlns:a16="http://schemas.microsoft.com/office/drawing/2014/main" id="{533E802C-05A5-FF48-9DAF-A3C039BB8B33}"/>
              </a:ext>
            </a:extLst>
          </p:cNvPr>
          <p:cNvPicPr>
            <a:picLocks noChangeAspect="1"/>
          </p:cNvPicPr>
          <p:nvPr/>
        </p:nvPicPr>
        <p:blipFill>
          <a:blip r:embed="rId2"/>
          <a:stretch>
            <a:fillRect/>
          </a:stretch>
        </p:blipFill>
        <p:spPr>
          <a:xfrm>
            <a:off x="2529645" y="1611951"/>
            <a:ext cx="8318500" cy="6273800"/>
          </a:xfrm>
          <a:prstGeom prst="rect">
            <a:avLst/>
          </a:prstGeom>
        </p:spPr>
      </p:pic>
    </p:spTree>
    <p:extLst>
      <p:ext uri="{BB962C8B-B14F-4D97-AF65-F5344CB8AC3E}">
        <p14:creationId xmlns:p14="http://schemas.microsoft.com/office/powerpoint/2010/main" val="97798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9" name="TextBox 8">
            <a:extLst>
              <a:ext uri="{FF2B5EF4-FFF2-40B4-BE49-F238E27FC236}">
                <a16:creationId xmlns:a16="http://schemas.microsoft.com/office/drawing/2014/main" id="{F10D3A8D-0B04-C846-8F5E-51293ACDC666}"/>
              </a:ext>
            </a:extLst>
          </p:cNvPr>
          <p:cNvSpPr txBox="1"/>
          <p:nvPr/>
        </p:nvSpPr>
        <p:spPr>
          <a:xfrm>
            <a:off x="317500" y="102969"/>
            <a:ext cx="14122400" cy="369332"/>
          </a:xfrm>
          <a:prstGeom prst="rect">
            <a:avLst/>
          </a:prstGeom>
          <a:noFill/>
        </p:spPr>
        <p:txBody>
          <a:bodyPr wrap="square" rtlCol="0">
            <a:spAutoFit/>
          </a:bodyPr>
          <a:lstStyle/>
          <a:p>
            <a:r>
              <a:rPr lang="en-US" sz="1800" dirty="0"/>
              <a:t>Click the </a:t>
            </a:r>
            <a:r>
              <a:rPr lang="en-US" sz="1800" b="1" dirty="0"/>
              <a:t>Cut DNA </a:t>
            </a:r>
            <a:r>
              <a:rPr lang="en-US" sz="1800" dirty="0"/>
              <a:t>button on the silver button bar and select </a:t>
            </a:r>
            <a:r>
              <a:rPr lang="en-US" sz="1800" b="1" dirty="0"/>
              <a:t>with a single enzyme</a:t>
            </a:r>
            <a:r>
              <a:rPr lang="en-US" sz="1800" dirty="0"/>
              <a:t>.</a:t>
            </a:r>
            <a:endParaRPr lang="en-US" sz="1600" dirty="0"/>
          </a:p>
        </p:txBody>
      </p:sp>
      <p:pic>
        <p:nvPicPr>
          <p:cNvPr id="3" name="Picture 2">
            <a:extLst>
              <a:ext uri="{FF2B5EF4-FFF2-40B4-BE49-F238E27FC236}">
                <a16:creationId xmlns:a16="http://schemas.microsoft.com/office/drawing/2014/main" id="{4F05C960-3C0C-9C49-AE36-8350D43FD2FF}"/>
              </a:ext>
            </a:extLst>
          </p:cNvPr>
          <p:cNvPicPr>
            <a:picLocks noChangeAspect="1"/>
          </p:cNvPicPr>
          <p:nvPr/>
        </p:nvPicPr>
        <p:blipFill rotWithShape="1">
          <a:blip r:embed="rId2"/>
          <a:srcRect b="13608"/>
          <a:stretch/>
        </p:blipFill>
        <p:spPr>
          <a:xfrm>
            <a:off x="317500" y="621151"/>
            <a:ext cx="12776200" cy="2578366"/>
          </a:xfrm>
          <a:prstGeom prst="rect">
            <a:avLst/>
          </a:prstGeom>
        </p:spPr>
      </p:pic>
      <p:sp>
        <p:nvSpPr>
          <p:cNvPr id="8" name="TextBox 7">
            <a:extLst>
              <a:ext uri="{FF2B5EF4-FFF2-40B4-BE49-F238E27FC236}">
                <a16:creationId xmlns:a16="http://schemas.microsoft.com/office/drawing/2014/main" id="{09EFBA14-076B-0440-9C5E-D8D39AA40E8D}"/>
              </a:ext>
            </a:extLst>
          </p:cNvPr>
          <p:cNvSpPr txBox="1"/>
          <p:nvPr/>
        </p:nvSpPr>
        <p:spPr>
          <a:xfrm>
            <a:off x="244622" y="4055725"/>
            <a:ext cx="14122400" cy="646331"/>
          </a:xfrm>
          <a:prstGeom prst="rect">
            <a:avLst/>
          </a:prstGeom>
          <a:noFill/>
        </p:spPr>
        <p:txBody>
          <a:bodyPr wrap="square" rtlCol="0">
            <a:spAutoFit/>
          </a:bodyPr>
          <a:lstStyle/>
          <a:p>
            <a:r>
              <a:rPr lang="en-US" sz="1800" dirty="0"/>
              <a:t>The digested file appears as a new line in the Opened &amp; processed window, designated by a *** prefix and a + Mst II suffix. Click this line and then click the Load button to load the digested sequence into well one.</a:t>
            </a:r>
            <a:endParaRPr lang="en-US" sz="1600" dirty="0"/>
          </a:p>
        </p:txBody>
      </p:sp>
      <p:pic>
        <p:nvPicPr>
          <p:cNvPr id="7" name="Picture 6">
            <a:extLst>
              <a:ext uri="{FF2B5EF4-FFF2-40B4-BE49-F238E27FC236}">
                <a16:creationId xmlns:a16="http://schemas.microsoft.com/office/drawing/2014/main" id="{06424B18-D782-FF43-957C-11D937E50F32}"/>
              </a:ext>
            </a:extLst>
          </p:cNvPr>
          <p:cNvPicPr>
            <a:picLocks noChangeAspect="1"/>
          </p:cNvPicPr>
          <p:nvPr/>
        </p:nvPicPr>
        <p:blipFill>
          <a:blip r:embed="rId3"/>
          <a:stretch>
            <a:fillRect/>
          </a:stretch>
        </p:blipFill>
        <p:spPr>
          <a:xfrm>
            <a:off x="317500" y="5015400"/>
            <a:ext cx="9050341" cy="1767541"/>
          </a:xfrm>
          <a:prstGeom prst="rect">
            <a:avLst/>
          </a:prstGeom>
        </p:spPr>
      </p:pic>
    </p:spTree>
    <p:extLst>
      <p:ext uri="{BB962C8B-B14F-4D97-AF65-F5344CB8AC3E}">
        <p14:creationId xmlns:p14="http://schemas.microsoft.com/office/powerpoint/2010/main" val="306334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224198"/>
            <a:ext cx="14122400" cy="369332"/>
          </a:xfrm>
          <a:prstGeom prst="rect">
            <a:avLst/>
          </a:prstGeom>
          <a:noFill/>
        </p:spPr>
        <p:txBody>
          <a:bodyPr wrap="square" rtlCol="0">
            <a:spAutoFit/>
          </a:bodyPr>
          <a:lstStyle/>
          <a:p>
            <a:r>
              <a:rPr lang="en-US" sz="1800" dirty="0"/>
              <a:t>Click on the </a:t>
            </a:r>
            <a:r>
              <a:rPr lang="en-US" sz="1800" b="1" dirty="0"/>
              <a:t>Probe</a:t>
            </a:r>
            <a:r>
              <a:rPr lang="en-US" sz="1800" dirty="0"/>
              <a:t> button of the silver button bar and open the file </a:t>
            </a:r>
            <a:r>
              <a:rPr lang="en-US" sz="1800" b="1" dirty="0"/>
              <a:t>Probe for sickle cell 90 percent match</a:t>
            </a:r>
            <a:r>
              <a:rPr lang="en-US" sz="1800" dirty="0"/>
              <a:t>.</a:t>
            </a:r>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4" name="Picture 3">
            <a:extLst>
              <a:ext uri="{FF2B5EF4-FFF2-40B4-BE49-F238E27FC236}">
                <a16:creationId xmlns:a16="http://schemas.microsoft.com/office/drawing/2014/main" id="{2D4A4F76-149F-D741-9DA0-F58A4F0AFC0D}"/>
              </a:ext>
            </a:extLst>
          </p:cNvPr>
          <p:cNvPicPr>
            <a:picLocks noChangeAspect="1"/>
          </p:cNvPicPr>
          <p:nvPr/>
        </p:nvPicPr>
        <p:blipFill rotWithShape="1">
          <a:blip r:embed="rId2"/>
          <a:srcRect b="10264"/>
          <a:stretch/>
        </p:blipFill>
        <p:spPr>
          <a:xfrm>
            <a:off x="1228773" y="811339"/>
            <a:ext cx="10922000" cy="3589899"/>
          </a:xfrm>
          <a:prstGeom prst="rect">
            <a:avLst/>
          </a:prstGeom>
        </p:spPr>
      </p:pic>
      <p:pic>
        <p:nvPicPr>
          <p:cNvPr id="6" name="Picture 5">
            <a:extLst>
              <a:ext uri="{FF2B5EF4-FFF2-40B4-BE49-F238E27FC236}">
                <a16:creationId xmlns:a16="http://schemas.microsoft.com/office/drawing/2014/main" id="{7908D0BC-85DE-2643-80DD-37FD5E3969A6}"/>
              </a:ext>
            </a:extLst>
          </p:cNvPr>
          <p:cNvPicPr>
            <a:picLocks noChangeAspect="1"/>
          </p:cNvPicPr>
          <p:nvPr/>
        </p:nvPicPr>
        <p:blipFill rotWithShape="1">
          <a:blip r:embed="rId3"/>
          <a:srcRect l="30257"/>
          <a:stretch/>
        </p:blipFill>
        <p:spPr>
          <a:xfrm>
            <a:off x="4037427" y="5598940"/>
            <a:ext cx="8113345" cy="2476500"/>
          </a:xfrm>
          <a:prstGeom prst="rect">
            <a:avLst/>
          </a:prstGeom>
        </p:spPr>
      </p:pic>
      <p:sp>
        <p:nvSpPr>
          <p:cNvPr id="9" name="TextBox 8">
            <a:extLst>
              <a:ext uri="{FF2B5EF4-FFF2-40B4-BE49-F238E27FC236}">
                <a16:creationId xmlns:a16="http://schemas.microsoft.com/office/drawing/2014/main" id="{AE93E8B9-7BFB-5C45-8BD5-A020E607B138}"/>
              </a:ext>
            </a:extLst>
          </p:cNvPr>
          <p:cNvSpPr txBox="1"/>
          <p:nvPr/>
        </p:nvSpPr>
        <p:spPr>
          <a:xfrm>
            <a:off x="419100" y="4765578"/>
            <a:ext cx="14122400" cy="615553"/>
          </a:xfrm>
          <a:prstGeom prst="rect">
            <a:avLst/>
          </a:prstGeom>
          <a:noFill/>
        </p:spPr>
        <p:txBody>
          <a:bodyPr wrap="square" rtlCol="0">
            <a:spAutoFit/>
          </a:bodyPr>
          <a:lstStyle/>
          <a:p>
            <a:r>
              <a:rPr lang="en-US" sz="1800" dirty="0"/>
              <a:t>Change the number in the match% field to </a:t>
            </a:r>
            <a:r>
              <a:rPr lang="en-US" sz="1800" b="1" dirty="0"/>
              <a:t>70, </a:t>
            </a:r>
            <a:r>
              <a:rPr lang="en-US" sz="1800" dirty="0"/>
              <a:t>then click the </a:t>
            </a:r>
            <a:r>
              <a:rPr lang="en-US" sz="1800" b="1" dirty="0"/>
              <a:t>Set match % </a:t>
            </a:r>
            <a:r>
              <a:rPr lang="en-US" sz="1800" dirty="0"/>
              <a:t>button.   </a:t>
            </a:r>
          </a:p>
          <a:p>
            <a:r>
              <a:rPr lang="en-US" sz="1600" u="sng" dirty="0"/>
              <a:t>Note</a:t>
            </a:r>
            <a:r>
              <a:rPr lang="en-US" sz="1600" dirty="0"/>
              <a:t>:  Settings below 50% can cause the program to temporarily freeze and may give unpredictable results.</a:t>
            </a:r>
          </a:p>
        </p:txBody>
      </p:sp>
    </p:spTree>
    <p:extLst>
      <p:ext uri="{BB962C8B-B14F-4D97-AF65-F5344CB8AC3E}">
        <p14:creationId xmlns:p14="http://schemas.microsoft.com/office/powerpoint/2010/main" val="342866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279400"/>
            <a:ext cx="13830300" cy="369332"/>
          </a:xfrm>
          <a:prstGeom prst="rect">
            <a:avLst/>
          </a:prstGeom>
          <a:noFill/>
        </p:spPr>
        <p:txBody>
          <a:bodyPr wrap="square" rtlCol="0">
            <a:spAutoFit/>
          </a:bodyPr>
          <a:lstStyle/>
          <a:p>
            <a:r>
              <a:rPr lang="en-US" sz="1800" dirty="0"/>
              <a:t>The two open files appear in the </a:t>
            </a:r>
            <a:r>
              <a:rPr lang="en-US" sz="1800" b="1" dirty="0"/>
              <a:t>Opened &amp; processed </a:t>
            </a:r>
            <a:r>
              <a:rPr lang="en-US" sz="1800" dirty="0"/>
              <a:t>window.  Click the DNA button again…</a:t>
            </a:r>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AE912606-9A66-3A4B-9B30-96E94D522705}"/>
              </a:ext>
            </a:extLst>
          </p:cNvPr>
          <p:cNvPicPr>
            <a:picLocks noChangeAspect="1"/>
          </p:cNvPicPr>
          <p:nvPr/>
        </p:nvPicPr>
        <p:blipFill>
          <a:blip r:embed="rId2"/>
          <a:stretch>
            <a:fillRect/>
          </a:stretch>
        </p:blipFill>
        <p:spPr>
          <a:xfrm>
            <a:off x="1826747" y="1880772"/>
            <a:ext cx="8191500" cy="4622800"/>
          </a:xfrm>
          <a:prstGeom prst="rect">
            <a:avLst/>
          </a:prstGeom>
        </p:spPr>
      </p:pic>
    </p:spTree>
    <p:extLst>
      <p:ext uri="{BB962C8B-B14F-4D97-AF65-F5344CB8AC3E}">
        <p14:creationId xmlns:p14="http://schemas.microsoft.com/office/powerpoint/2010/main" val="121691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F99378AE-04AE-8C49-B1F1-2FE58954F047}"/>
              </a:ext>
            </a:extLst>
          </p:cNvPr>
          <p:cNvSpPr txBox="1"/>
          <p:nvPr/>
        </p:nvSpPr>
        <p:spPr>
          <a:xfrm>
            <a:off x="208084" y="185407"/>
            <a:ext cx="14122400" cy="369332"/>
          </a:xfrm>
          <a:prstGeom prst="rect">
            <a:avLst/>
          </a:prstGeom>
          <a:noFill/>
        </p:spPr>
        <p:txBody>
          <a:bodyPr wrap="square" rtlCol="0">
            <a:spAutoFit/>
          </a:bodyPr>
          <a:lstStyle/>
          <a:p>
            <a:r>
              <a:rPr lang="en-US" sz="1800" dirty="0"/>
              <a:t>Click the </a:t>
            </a:r>
            <a:r>
              <a:rPr lang="en-US" sz="1800" b="1" dirty="0"/>
              <a:t>Run</a:t>
            </a:r>
            <a:r>
              <a:rPr lang="en-US" sz="1800" dirty="0"/>
              <a:t> button and select </a:t>
            </a:r>
            <a:r>
              <a:rPr lang="en-US" sz="1800" b="1" dirty="0"/>
              <a:t>Run Southern or Western blot</a:t>
            </a:r>
            <a:r>
              <a:rPr lang="en-US" sz="1800" dirty="0"/>
              <a:t>.</a:t>
            </a:r>
          </a:p>
        </p:txBody>
      </p:sp>
      <p:pic>
        <p:nvPicPr>
          <p:cNvPr id="4" name="Picture 3">
            <a:extLst>
              <a:ext uri="{FF2B5EF4-FFF2-40B4-BE49-F238E27FC236}">
                <a16:creationId xmlns:a16="http://schemas.microsoft.com/office/drawing/2014/main" id="{1CC3062C-55F8-D341-94C8-39928DFEF623}"/>
              </a:ext>
            </a:extLst>
          </p:cNvPr>
          <p:cNvPicPr>
            <a:picLocks noChangeAspect="1"/>
          </p:cNvPicPr>
          <p:nvPr/>
        </p:nvPicPr>
        <p:blipFill rotWithShape="1">
          <a:blip r:embed="rId2"/>
          <a:srcRect l="31188"/>
          <a:stretch/>
        </p:blipFill>
        <p:spPr>
          <a:xfrm>
            <a:off x="3108961" y="759897"/>
            <a:ext cx="8022492" cy="2514600"/>
          </a:xfrm>
          <a:prstGeom prst="rect">
            <a:avLst/>
          </a:prstGeom>
        </p:spPr>
      </p:pic>
      <p:sp>
        <p:nvSpPr>
          <p:cNvPr id="11" name="TextBox 10">
            <a:extLst>
              <a:ext uri="{FF2B5EF4-FFF2-40B4-BE49-F238E27FC236}">
                <a16:creationId xmlns:a16="http://schemas.microsoft.com/office/drawing/2014/main" id="{D4DB4335-B3CF-D14B-B620-492062E0678D}"/>
              </a:ext>
            </a:extLst>
          </p:cNvPr>
          <p:cNvSpPr txBox="1"/>
          <p:nvPr/>
        </p:nvSpPr>
        <p:spPr>
          <a:xfrm>
            <a:off x="208084" y="3535142"/>
            <a:ext cx="14122400" cy="646331"/>
          </a:xfrm>
          <a:prstGeom prst="rect">
            <a:avLst/>
          </a:prstGeom>
          <a:noFill/>
        </p:spPr>
        <p:txBody>
          <a:bodyPr wrap="square" rtlCol="0">
            <a:spAutoFit/>
          </a:bodyPr>
          <a:lstStyle/>
          <a:p>
            <a:r>
              <a:rPr lang="en-US" sz="1800" dirty="0"/>
              <a:t>A Southern blot will appear with a single fragment showing, representing a fragment that bound to the probe at this match % setting.  Note that there are 38 migration distances showing in the table to the right, indicating that other fragments are not visible since they did not bind to the probe.</a:t>
            </a:r>
          </a:p>
        </p:txBody>
      </p:sp>
      <p:pic>
        <p:nvPicPr>
          <p:cNvPr id="6" name="Picture 5">
            <a:extLst>
              <a:ext uri="{FF2B5EF4-FFF2-40B4-BE49-F238E27FC236}">
                <a16:creationId xmlns:a16="http://schemas.microsoft.com/office/drawing/2014/main" id="{9D98DF87-0C4E-464D-A980-1B382F040141}"/>
              </a:ext>
            </a:extLst>
          </p:cNvPr>
          <p:cNvPicPr>
            <a:picLocks noChangeAspect="1"/>
          </p:cNvPicPr>
          <p:nvPr/>
        </p:nvPicPr>
        <p:blipFill>
          <a:blip r:embed="rId3"/>
          <a:stretch>
            <a:fillRect/>
          </a:stretch>
        </p:blipFill>
        <p:spPr>
          <a:xfrm>
            <a:off x="3170507" y="4349769"/>
            <a:ext cx="7899400" cy="3962400"/>
          </a:xfrm>
          <a:prstGeom prst="rect">
            <a:avLst/>
          </a:prstGeom>
        </p:spPr>
      </p:pic>
    </p:spTree>
    <p:extLst>
      <p:ext uri="{BB962C8B-B14F-4D97-AF65-F5344CB8AC3E}">
        <p14:creationId xmlns:p14="http://schemas.microsoft.com/office/powerpoint/2010/main" val="379089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5" name="Picture 4">
            <a:extLst>
              <a:ext uri="{FF2B5EF4-FFF2-40B4-BE49-F238E27FC236}">
                <a16:creationId xmlns:a16="http://schemas.microsoft.com/office/drawing/2014/main" id="{74DDB007-7849-674F-AADB-42A1D8415A63}"/>
              </a:ext>
            </a:extLst>
          </p:cNvPr>
          <p:cNvPicPr>
            <a:picLocks noChangeAspect="1"/>
          </p:cNvPicPr>
          <p:nvPr/>
        </p:nvPicPr>
        <p:blipFill rotWithShape="1">
          <a:blip r:embed="rId2"/>
          <a:srcRect b="51253"/>
          <a:stretch/>
        </p:blipFill>
        <p:spPr>
          <a:xfrm>
            <a:off x="3195907" y="538521"/>
            <a:ext cx="7848600" cy="1919190"/>
          </a:xfrm>
          <a:prstGeom prst="rect">
            <a:avLst/>
          </a:prstGeom>
        </p:spPr>
      </p:pic>
      <p:sp>
        <p:nvSpPr>
          <p:cNvPr id="11" name="TextBox 10">
            <a:extLst>
              <a:ext uri="{FF2B5EF4-FFF2-40B4-BE49-F238E27FC236}">
                <a16:creationId xmlns:a16="http://schemas.microsoft.com/office/drawing/2014/main" id="{D4DB4335-B3CF-D14B-B620-492062E0678D}"/>
              </a:ext>
            </a:extLst>
          </p:cNvPr>
          <p:cNvSpPr txBox="1"/>
          <p:nvPr/>
        </p:nvSpPr>
        <p:spPr>
          <a:xfrm>
            <a:off x="419100" y="155135"/>
            <a:ext cx="14122400" cy="369332"/>
          </a:xfrm>
          <a:prstGeom prst="rect">
            <a:avLst/>
          </a:prstGeom>
          <a:noFill/>
        </p:spPr>
        <p:txBody>
          <a:bodyPr wrap="square" rtlCol="0">
            <a:spAutoFit/>
          </a:bodyPr>
          <a:lstStyle/>
          <a:p>
            <a:r>
              <a:rPr lang="en-US" sz="1800" dirty="0"/>
              <a:t>Click on the fragment to turn it from black to red, and note that the fragment was the 20</a:t>
            </a:r>
            <a:r>
              <a:rPr lang="en-US" sz="1800" baseline="30000" dirty="0"/>
              <a:t>th</a:t>
            </a:r>
            <a:r>
              <a:rPr lang="en-US" sz="1800" dirty="0"/>
              <a:t> one on the gel prior to running the blot procedure.</a:t>
            </a:r>
          </a:p>
        </p:txBody>
      </p:sp>
      <p:pic>
        <p:nvPicPr>
          <p:cNvPr id="3" name="Picture 2">
            <a:extLst>
              <a:ext uri="{FF2B5EF4-FFF2-40B4-BE49-F238E27FC236}">
                <a16:creationId xmlns:a16="http://schemas.microsoft.com/office/drawing/2014/main" id="{DE99A626-C98B-B94B-BED4-E9BFDEC5479D}"/>
              </a:ext>
            </a:extLst>
          </p:cNvPr>
          <p:cNvPicPr>
            <a:picLocks noChangeAspect="1"/>
          </p:cNvPicPr>
          <p:nvPr/>
        </p:nvPicPr>
        <p:blipFill>
          <a:blip r:embed="rId3"/>
          <a:stretch>
            <a:fillRect/>
          </a:stretch>
        </p:blipFill>
        <p:spPr>
          <a:xfrm>
            <a:off x="3157807" y="3417520"/>
            <a:ext cx="7886700" cy="1651000"/>
          </a:xfrm>
          <a:prstGeom prst="rect">
            <a:avLst/>
          </a:prstGeom>
        </p:spPr>
      </p:pic>
      <p:sp>
        <p:nvSpPr>
          <p:cNvPr id="12" name="TextBox 11">
            <a:extLst>
              <a:ext uri="{FF2B5EF4-FFF2-40B4-BE49-F238E27FC236}">
                <a16:creationId xmlns:a16="http://schemas.microsoft.com/office/drawing/2014/main" id="{61C998E3-2130-7A4E-B1E4-0379278D7B8D}"/>
              </a:ext>
            </a:extLst>
          </p:cNvPr>
          <p:cNvSpPr txBox="1"/>
          <p:nvPr/>
        </p:nvSpPr>
        <p:spPr>
          <a:xfrm>
            <a:off x="584200" y="2993726"/>
            <a:ext cx="14122400" cy="369332"/>
          </a:xfrm>
          <a:prstGeom prst="rect">
            <a:avLst/>
          </a:prstGeom>
          <a:noFill/>
        </p:spPr>
        <p:txBody>
          <a:bodyPr wrap="square" rtlCol="0">
            <a:spAutoFit/>
          </a:bodyPr>
          <a:lstStyle/>
          <a:p>
            <a:r>
              <a:rPr lang="en-US" sz="1800" dirty="0"/>
              <a:t>To see the original gel upon which the blot is based, click on the </a:t>
            </a:r>
            <a:r>
              <a:rPr lang="en-US" sz="1800" b="1" dirty="0"/>
              <a:t>Run</a:t>
            </a:r>
            <a:r>
              <a:rPr lang="en-US" sz="1800" dirty="0"/>
              <a:t> button and select </a:t>
            </a:r>
            <a:r>
              <a:rPr lang="en-US" sz="1800" b="1" dirty="0"/>
              <a:t>Timed run</a:t>
            </a:r>
            <a:r>
              <a:rPr lang="en-US" sz="1800" dirty="0"/>
              <a:t>.  </a:t>
            </a:r>
          </a:p>
        </p:txBody>
      </p:sp>
      <p:pic>
        <p:nvPicPr>
          <p:cNvPr id="7" name="Picture 6">
            <a:extLst>
              <a:ext uri="{FF2B5EF4-FFF2-40B4-BE49-F238E27FC236}">
                <a16:creationId xmlns:a16="http://schemas.microsoft.com/office/drawing/2014/main" id="{44D94786-98FE-A54E-8384-4B9D5F3953B4}"/>
              </a:ext>
            </a:extLst>
          </p:cNvPr>
          <p:cNvPicPr>
            <a:picLocks noChangeAspect="1"/>
          </p:cNvPicPr>
          <p:nvPr/>
        </p:nvPicPr>
        <p:blipFill>
          <a:blip r:embed="rId4"/>
          <a:stretch>
            <a:fillRect/>
          </a:stretch>
        </p:blipFill>
        <p:spPr>
          <a:xfrm>
            <a:off x="3145107" y="6098157"/>
            <a:ext cx="7899400" cy="368300"/>
          </a:xfrm>
          <a:prstGeom prst="rect">
            <a:avLst/>
          </a:prstGeom>
        </p:spPr>
      </p:pic>
      <p:sp>
        <p:nvSpPr>
          <p:cNvPr id="13" name="TextBox 12">
            <a:extLst>
              <a:ext uri="{FF2B5EF4-FFF2-40B4-BE49-F238E27FC236}">
                <a16:creationId xmlns:a16="http://schemas.microsoft.com/office/drawing/2014/main" id="{A7AF1DC3-FDA0-1042-BC8C-CAC2283912D6}"/>
              </a:ext>
            </a:extLst>
          </p:cNvPr>
          <p:cNvSpPr txBox="1"/>
          <p:nvPr/>
        </p:nvSpPr>
        <p:spPr>
          <a:xfrm>
            <a:off x="522068" y="5586857"/>
            <a:ext cx="14122400" cy="369332"/>
          </a:xfrm>
          <a:prstGeom prst="rect">
            <a:avLst/>
          </a:prstGeom>
          <a:noFill/>
        </p:spPr>
        <p:txBody>
          <a:bodyPr wrap="square" rtlCol="0">
            <a:spAutoFit/>
          </a:bodyPr>
          <a:lstStyle/>
          <a:p>
            <a:r>
              <a:rPr lang="en-US" sz="1800" dirty="0"/>
              <a:t>“Ghost fragments” will appear on the gel, that would not be visible in reality without staining.</a:t>
            </a:r>
          </a:p>
        </p:txBody>
      </p:sp>
      <p:pic>
        <p:nvPicPr>
          <p:cNvPr id="8" name="Picture 7">
            <a:extLst>
              <a:ext uri="{FF2B5EF4-FFF2-40B4-BE49-F238E27FC236}">
                <a16:creationId xmlns:a16="http://schemas.microsoft.com/office/drawing/2014/main" id="{034598A9-187B-874E-B460-2054F0DDE6F9}"/>
              </a:ext>
            </a:extLst>
          </p:cNvPr>
          <p:cNvPicPr>
            <a:picLocks noChangeAspect="1"/>
          </p:cNvPicPr>
          <p:nvPr/>
        </p:nvPicPr>
        <p:blipFill>
          <a:blip r:embed="rId5"/>
          <a:stretch>
            <a:fillRect/>
          </a:stretch>
        </p:blipFill>
        <p:spPr>
          <a:xfrm>
            <a:off x="3157807" y="7554365"/>
            <a:ext cx="7886700" cy="419100"/>
          </a:xfrm>
          <a:prstGeom prst="rect">
            <a:avLst/>
          </a:prstGeom>
        </p:spPr>
      </p:pic>
      <p:sp>
        <p:nvSpPr>
          <p:cNvPr id="14" name="TextBox 13">
            <a:extLst>
              <a:ext uri="{FF2B5EF4-FFF2-40B4-BE49-F238E27FC236}">
                <a16:creationId xmlns:a16="http://schemas.microsoft.com/office/drawing/2014/main" id="{D6F36560-FDD4-4643-8F98-27026F721F24}"/>
              </a:ext>
            </a:extLst>
          </p:cNvPr>
          <p:cNvSpPr txBox="1"/>
          <p:nvPr/>
        </p:nvSpPr>
        <p:spPr>
          <a:xfrm>
            <a:off x="584200" y="7170979"/>
            <a:ext cx="14122400" cy="369332"/>
          </a:xfrm>
          <a:prstGeom prst="rect">
            <a:avLst/>
          </a:prstGeom>
          <a:noFill/>
        </p:spPr>
        <p:txBody>
          <a:bodyPr wrap="square" rtlCol="0">
            <a:spAutoFit/>
          </a:bodyPr>
          <a:lstStyle/>
          <a:p>
            <a:r>
              <a:rPr lang="en-US" sz="1800" dirty="0"/>
              <a:t>To stain the fragments, click the blue button (or the orange or black buttons).</a:t>
            </a:r>
          </a:p>
        </p:txBody>
      </p:sp>
    </p:spTree>
    <p:extLst>
      <p:ext uri="{BB962C8B-B14F-4D97-AF65-F5344CB8AC3E}">
        <p14:creationId xmlns:p14="http://schemas.microsoft.com/office/powerpoint/2010/main" val="31257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47830"/>
            <a:ext cx="14122400" cy="369332"/>
          </a:xfrm>
          <a:prstGeom prst="rect">
            <a:avLst/>
          </a:prstGeom>
          <a:noFill/>
        </p:spPr>
        <p:txBody>
          <a:bodyPr wrap="square" rtlCol="0">
            <a:spAutoFit/>
          </a:bodyPr>
          <a:lstStyle/>
          <a:p>
            <a:r>
              <a:rPr lang="en-US" sz="1800" dirty="0"/>
              <a:t>All</a:t>
            </a:r>
            <a:r>
              <a:rPr lang="en-US" sz="1800" b="1" dirty="0"/>
              <a:t> </a:t>
            </a:r>
            <a:r>
              <a:rPr lang="en-US" sz="1800" dirty="0"/>
              <a:t>fragments in the lane will turn blue, indicating that they have been stained.</a:t>
            </a:r>
          </a:p>
        </p:txBody>
      </p:sp>
      <p:sp>
        <p:nvSpPr>
          <p:cNvPr id="11" name="TextBox 10"/>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4B0C6221-4D2C-6D44-BC3A-09A21A1E654D}"/>
              </a:ext>
            </a:extLst>
          </p:cNvPr>
          <p:cNvPicPr>
            <a:picLocks noChangeAspect="1"/>
          </p:cNvPicPr>
          <p:nvPr/>
        </p:nvPicPr>
        <p:blipFill rotWithShape="1">
          <a:blip r:embed="rId2"/>
          <a:srcRect r="2817"/>
          <a:stretch/>
        </p:blipFill>
        <p:spPr>
          <a:xfrm>
            <a:off x="3104563" y="2882609"/>
            <a:ext cx="7886700" cy="1079500"/>
          </a:xfrm>
          <a:prstGeom prst="rect">
            <a:avLst/>
          </a:prstGeom>
        </p:spPr>
      </p:pic>
      <p:pic>
        <p:nvPicPr>
          <p:cNvPr id="4" name="Picture 3">
            <a:extLst>
              <a:ext uri="{FF2B5EF4-FFF2-40B4-BE49-F238E27FC236}">
                <a16:creationId xmlns:a16="http://schemas.microsoft.com/office/drawing/2014/main" id="{E9C60DAC-C45B-E546-A1D2-5E7586891799}"/>
              </a:ext>
            </a:extLst>
          </p:cNvPr>
          <p:cNvPicPr>
            <a:picLocks noChangeAspect="1"/>
          </p:cNvPicPr>
          <p:nvPr/>
        </p:nvPicPr>
        <p:blipFill>
          <a:blip r:embed="rId3"/>
          <a:stretch>
            <a:fillRect/>
          </a:stretch>
        </p:blipFill>
        <p:spPr>
          <a:xfrm>
            <a:off x="3104563" y="980935"/>
            <a:ext cx="7886700" cy="381000"/>
          </a:xfrm>
          <a:prstGeom prst="rect">
            <a:avLst/>
          </a:prstGeom>
        </p:spPr>
      </p:pic>
      <p:sp>
        <p:nvSpPr>
          <p:cNvPr id="8" name="TextBox 7">
            <a:extLst>
              <a:ext uri="{FF2B5EF4-FFF2-40B4-BE49-F238E27FC236}">
                <a16:creationId xmlns:a16="http://schemas.microsoft.com/office/drawing/2014/main" id="{0F85DBFB-3DCF-684D-AC69-500FF4FF6B73}"/>
              </a:ext>
            </a:extLst>
          </p:cNvPr>
          <p:cNvSpPr txBox="1"/>
          <p:nvPr/>
        </p:nvSpPr>
        <p:spPr>
          <a:xfrm>
            <a:off x="228600" y="2351459"/>
            <a:ext cx="14122400" cy="369332"/>
          </a:xfrm>
          <a:prstGeom prst="rect">
            <a:avLst/>
          </a:prstGeom>
          <a:noFill/>
        </p:spPr>
        <p:txBody>
          <a:bodyPr wrap="square" rtlCol="0">
            <a:spAutoFit/>
          </a:bodyPr>
          <a:lstStyle/>
          <a:p>
            <a:r>
              <a:rPr lang="en-US" sz="1800" dirty="0"/>
              <a:t>To re-run the blot to see which fragments were bound to the probe, use the </a:t>
            </a:r>
            <a:r>
              <a:rPr lang="en-US" sz="1800" b="1" dirty="0"/>
              <a:t>Run</a:t>
            </a:r>
            <a:r>
              <a:rPr lang="en-US" sz="1800" dirty="0"/>
              <a:t> button and select </a:t>
            </a:r>
            <a:r>
              <a:rPr lang="en-US" sz="1800" b="1" dirty="0"/>
              <a:t>Southern or Western blot…</a:t>
            </a:r>
          </a:p>
        </p:txBody>
      </p:sp>
      <p:pic>
        <p:nvPicPr>
          <p:cNvPr id="5" name="Picture 4">
            <a:extLst>
              <a:ext uri="{FF2B5EF4-FFF2-40B4-BE49-F238E27FC236}">
                <a16:creationId xmlns:a16="http://schemas.microsoft.com/office/drawing/2014/main" id="{CDEAAF23-05F4-9044-87AF-F48D5E7BEEEC}"/>
              </a:ext>
            </a:extLst>
          </p:cNvPr>
          <p:cNvPicPr>
            <a:picLocks noChangeAspect="1"/>
          </p:cNvPicPr>
          <p:nvPr/>
        </p:nvPicPr>
        <p:blipFill>
          <a:blip r:embed="rId4"/>
          <a:stretch>
            <a:fillRect/>
          </a:stretch>
        </p:blipFill>
        <p:spPr>
          <a:xfrm>
            <a:off x="3091863" y="5069438"/>
            <a:ext cx="7899400" cy="406400"/>
          </a:xfrm>
          <a:prstGeom prst="rect">
            <a:avLst/>
          </a:prstGeom>
        </p:spPr>
      </p:pic>
      <p:sp>
        <p:nvSpPr>
          <p:cNvPr id="12" name="TextBox 11">
            <a:extLst>
              <a:ext uri="{FF2B5EF4-FFF2-40B4-BE49-F238E27FC236}">
                <a16:creationId xmlns:a16="http://schemas.microsoft.com/office/drawing/2014/main" id="{DCF3DBFC-D617-7F4B-BEFB-A214A0C608E2}"/>
              </a:ext>
            </a:extLst>
          </p:cNvPr>
          <p:cNvSpPr txBox="1"/>
          <p:nvPr/>
        </p:nvSpPr>
        <p:spPr>
          <a:xfrm>
            <a:off x="228600" y="4512701"/>
            <a:ext cx="14122400" cy="369332"/>
          </a:xfrm>
          <a:prstGeom prst="rect">
            <a:avLst/>
          </a:prstGeom>
          <a:noFill/>
        </p:spPr>
        <p:txBody>
          <a:bodyPr wrap="square" rtlCol="0">
            <a:spAutoFit/>
          </a:bodyPr>
          <a:lstStyle/>
          <a:p>
            <a:r>
              <a:rPr lang="en-US" sz="1800" dirty="0"/>
              <a:t>…and the fragment bound to the probe appears.</a:t>
            </a:r>
            <a:endParaRPr lang="en-US" sz="1800" b="1" dirty="0"/>
          </a:p>
        </p:txBody>
      </p:sp>
      <p:pic>
        <p:nvPicPr>
          <p:cNvPr id="6" name="Picture 5">
            <a:extLst>
              <a:ext uri="{FF2B5EF4-FFF2-40B4-BE49-F238E27FC236}">
                <a16:creationId xmlns:a16="http://schemas.microsoft.com/office/drawing/2014/main" id="{8030F94C-262D-5440-9699-7458E7E40254}"/>
              </a:ext>
            </a:extLst>
          </p:cNvPr>
          <p:cNvPicPr>
            <a:picLocks noChangeAspect="1"/>
          </p:cNvPicPr>
          <p:nvPr/>
        </p:nvPicPr>
        <p:blipFill>
          <a:blip r:embed="rId5"/>
          <a:stretch>
            <a:fillRect/>
          </a:stretch>
        </p:blipFill>
        <p:spPr>
          <a:xfrm>
            <a:off x="3091863" y="6770685"/>
            <a:ext cx="7886700" cy="444500"/>
          </a:xfrm>
          <a:prstGeom prst="rect">
            <a:avLst/>
          </a:prstGeom>
        </p:spPr>
      </p:pic>
      <p:sp>
        <p:nvSpPr>
          <p:cNvPr id="13" name="TextBox 12">
            <a:extLst>
              <a:ext uri="{FF2B5EF4-FFF2-40B4-BE49-F238E27FC236}">
                <a16:creationId xmlns:a16="http://schemas.microsoft.com/office/drawing/2014/main" id="{2E0B017B-59C0-074B-8D51-C7B829998D2B}"/>
              </a:ext>
            </a:extLst>
          </p:cNvPr>
          <p:cNvSpPr txBox="1"/>
          <p:nvPr/>
        </p:nvSpPr>
        <p:spPr>
          <a:xfrm>
            <a:off x="228600" y="6240889"/>
            <a:ext cx="14122400" cy="369332"/>
          </a:xfrm>
          <a:prstGeom prst="rect">
            <a:avLst/>
          </a:prstGeom>
          <a:noFill/>
        </p:spPr>
        <p:txBody>
          <a:bodyPr wrap="square" rtlCol="0">
            <a:spAutoFit/>
          </a:bodyPr>
          <a:lstStyle/>
          <a:p>
            <a:r>
              <a:rPr lang="en-US" sz="1800" dirty="0"/>
              <a:t>Temporarily hide the blot by clicking the Hide button.</a:t>
            </a:r>
            <a:endParaRPr lang="en-US" sz="1800" b="1" dirty="0"/>
          </a:p>
        </p:txBody>
      </p:sp>
    </p:spTree>
    <p:extLst>
      <p:ext uri="{BB962C8B-B14F-4D97-AF65-F5344CB8AC3E}">
        <p14:creationId xmlns:p14="http://schemas.microsoft.com/office/powerpoint/2010/main" val="69554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319900"/>
            <a:ext cx="14122400" cy="369332"/>
          </a:xfrm>
          <a:prstGeom prst="rect">
            <a:avLst/>
          </a:prstGeom>
          <a:noFill/>
        </p:spPr>
        <p:txBody>
          <a:bodyPr wrap="square" rtlCol="0">
            <a:spAutoFit/>
          </a:bodyPr>
          <a:lstStyle/>
          <a:p>
            <a:r>
              <a:rPr lang="en-US" sz="1800" b="1" dirty="0"/>
              <a:t>Right-click</a:t>
            </a:r>
            <a:r>
              <a:rPr lang="en-US" sz="1800" dirty="0"/>
              <a:t> on the upper field and select </a:t>
            </a:r>
            <a:r>
              <a:rPr lang="en-US" sz="1800" b="1" dirty="0"/>
              <a:t>Blot results -&gt; Put match % results into upper field</a:t>
            </a:r>
            <a:r>
              <a:rPr lang="en-US" sz="1800" dirty="0"/>
              <a:t>. </a:t>
            </a:r>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5" name="Picture 4">
            <a:extLst>
              <a:ext uri="{FF2B5EF4-FFF2-40B4-BE49-F238E27FC236}">
                <a16:creationId xmlns:a16="http://schemas.microsoft.com/office/drawing/2014/main" id="{E752FEAE-998C-F948-BFC9-D79BC7A5FFC9}"/>
              </a:ext>
            </a:extLst>
          </p:cNvPr>
          <p:cNvPicPr>
            <a:picLocks noChangeAspect="1"/>
          </p:cNvPicPr>
          <p:nvPr/>
        </p:nvPicPr>
        <p:blipFill rotWithShape="1">
          <a:blip r:embed="rId2"/>
          <a:srcRect b="30994"/>
          <a:stretch/>
        </p:blipFill>
        <p:spPr>
          <a:xfrm>
            <a:off x="3308350" y="838242"/>
            <a:ext cx="7912100" cy="1989364"/>
          </a:xfrm>
          <a:prstGeom prst="rect">
            <a:avLst/>
          </a:prstGeom>
        </p:spPr>
      </p:pic>
      <p:sp>
        <p:nvSpPr>
          <p:cNvPr id="9" name="TextBox 8">
            <a:extLst>
              <a:ext uri="{FF2B5EF4-FFF2-40B4-BE49-F238E27FC236}">
                <a16:creationId xmlns:a16="http://schemas.microsoft.com/office/drawing/2014/main" id="{130D2165-5BC8-2642-8A3F-D5ED239FE059}"/>
              </a:ext>
            </a:extLst>
          </p:cNvPr>
          <p:cNvSpPr txBox="1"/>
          <p:nvPr/>
        </p:nvSpPr>
        <p:spPr>
          <a:xfrm>
            <a:off x="228600" y="3131783"/>
            <a:ext cx="14122400" cy="646331"/>
          </a:xfrm>
          <a:prstGeom prst="rect">
            <a:avLst/>
          </a:prstGeom>
          <a:noFill/>
        </p:spPr>
        <p:txBody>
          <a:bodyPr wrap="square" rtlCol="0">
            <a:spAutoFit/>
          </a:bodyPr>
          <a:lstStyle/>
          <a:p>
            <a:r>
              <a:rPr lang="en-US" sz="1800" dirty="0"/>
              <a:t>Actual match percentages (90%) appear in the field, indicating that both fragments 19 and 20 were bound to the probe.  Note that the second and fourth lines are duplicates of the first and third lines, so they can be ignored.  These results can be copied or saved by right-clicking.</a:t>
            </a:r>
          </a:p>
        </p:txBody>
      </p:sp>
      <p:sp>
        <p:nvSpPr>
          <p:cNvPr id="10" name="TextBox 9">
            <a:extLst>
              <a:ext uri="{FF2B5EF4-FFF2-40B4-BE49-F238E27FC236}">
                <a16:creationId xmlns:a16="http://schemas.microsoft.com/office/drawing/2014/main" id="{BE32BC4C-12AC-4440-B922-ED3BB018886E}"/>
              </a:ext>
            </a:extLst>
          </p:cNvPr>
          <p:cNvSpPr txBox="1"/>
          <p:nvPr/>
        </p:nvSpPr>
        <p:spPr>
          <a:xfrm>
            <a:off x="234950" y="5784642"/>
            <a:ext cx="14122400" cy="646331"/>
          </a:xfrm>
          <a:prstGeom prst="rect">
            <a:avLst/>
          </a:prstGeom>
          <a:noFill/>
        </p:spPr>
        <p:txBody>
          <a:bodyPr wrap="square" rtlCol="0">
            <a:spAutoFit/>
          </a:bodyPr>
          <a:lstStyle/>
          <a:p>
            <a:r>
              <a:rPr lang="en-US" sz="1800" dirty="0"/>
              <a:t>Since only one band appeared after the Southern blot, fragments 19 and 20 must be at the same location, which can be verified by looking at the migration distances and clicking on the boxes associated with fragments 19 and 20.</a:t>
            </a:r>
          </a:p>
        </p:txBody>
      </p:sp>
      <p:pic>
        <p:nvPicPr>
          <p:cNvPr id="11" name="Picture 10">
            <a:extLst>
              <a:ext uri="{FF2B5EF4-FFF2-40B4-BE49-F238E27FC236}">
                <a16:creationId xmlns:a16="http://schemas.microsoft.com/office/drawing/2014/main" id="{715E9552-021C-FD46-B696-7A84C07D548B}"/>
              </a:ext>
            </a:extLst>
          </p:cNvPr>
          <p:cNvPicPr>
            <a:picLocks noChangeAspect="1"/>
          </p:cNvPicPr>
          <p:nvPr/>
        </p:nvPicPr>
        <p:blipFill>
          <a:blip r:embed="rId3"/>
          <a:stretch>
            <a:fillRect/>
          </a:stretch>
        </p:blipFill>
        <p:spPr>
          <a:xfrm>
            <a:off x="3282950" y="6597772"/>
            <a:ext cx="7886700" cy="1689100"/>
          </a:xfrm>
          <a:prstGeom prst="rect">
            <a:avLst/>
          </a:prstGeom>
        </p:spPr>
      </p:pic>
      <p:pic>
        <p:nvPicPr>
          <p:cNvPr id="12" name="Picture 11">
            <a:extLst>
              <a:ext uri="{FF2B5EF4-FFF2-40B4-BE49-F238E27FC236}">
                <a16:creationId xmlns:a16="http://schemas.microsoft.com/office/drawing/2014/main" id="{0676455B-1B35-1A47-A47E-842DCE6FEBAE}"/>
              </a:ext>
            </a:extLst>
          </p:cNvPr>
          <p:cNvPicPr>
            <a:picLocks noChangeAspect="1"/>
          </p:cNvPicPr>
          <p:nvPr/>
        </p:nvPicPr>
        <p:blipFill>
          <a:blip r:embed="rId4"/>
          <a:stretch>
            <a:fillRect/>
          </a:stretch>
        </p:blipFill>
        <p:spPr>
          <a:xfrm>
            <a:off x="3308350" y="3839844"/>
            <a:ext cx="7975600" cy="1778000"/>
          </a:xfrm>
          <a:prstGeom prst="rect">
            <a:avLst/>
          </a:prstGeom>
        </p:spPr>
      </p:pic>
    </p:spTree>
    <p:extLst>
      <p:ext uri="{BB962C8B-B14F-4D97-AF65-F5344CB8AC3E}">
        <p14:creationId xmlns:p14="http://schemas.microsoft.com/office/powerpoint/2010/main" val="3291190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319047"/>
            <a:ext cx="14122400" cy="369332"/>
          </a:xfrm>
          <a:prstGeom prst="rect">
            <a:avLst/>
          </a:prstGeom>
          <a:noFill/>
        </p:spPr>
        <p:txBody>
          <a:bodyPr wrap="square" rtlCol="0">
            <a:spAutoFit/>
          </a:bodyPr>
          <a:lstStyle/>
          <a:p>
            <a:r>
              <a:rPr lang="en-US" sz="1800" dirty="0"/>
              <a:t>To make sure that the probe match routine is working properly, set the match % to </a:t>
            </a:r>
            <a:r>
              <a:rPr lang="en-US" sz="1800" b="1" dirty="0"/>
              <a:t>91</a:t>
            </a:r>
            <a:r>
              <a:rPr lang="en-US" sz="1800" dirty="0"/>
              <a:t>...</a:t>
            </a:r>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6" name="Picture 5">
            <a:extLst>
              <a:ext uri="{FF2B5EF4-FFF2-40B4-BE49-F238E27FC236}">
                <a16:creationId xmlns:a16="http://schemas.microsoft.com/office/drawing/2014/main" id="{48F8014B-4A51-E346-BD7B-CA68A60825A4}"/>
              </a:ext>
            </a:extLst>
          </p:cNvPr>
          <p:cNvPicPr>
            <a:picLocks noChangeAspect="1"/>
          </p:cNvPicPr>
          <p:nvPr/>
        </p:nvPicPr>
        <p:blipFill>
          <a:blip r:embed="rId2"/>
          <a:stretch>
            <a:fillRect/>
          </a:stretch>
        </p:blipFill>
        <p:spPr>
          <a:xfrm>
            <a:off x="2838645" y="958255"/>
            <a:ext cx="7912100" cy="914400"/>
          </a:xfrm>
          <a:prstGeom prst="rect">
            <a:avLst/>
          </a:prstGeom>
        </p:spPr>
      </p:pic>
      <p:pic>
        <p:nvPicPr>
          <p:cNvPr id="9" name="Picture 8">
            <a:extLst>
              <a:ext uri="{FF2B5EF4-FFF2-40B4-BE49-F238E27FC236}">
                <a16:creationId xmlns:a16="http://schemas.microsoft.com/office/drawing/2014/main" id="{2DE9428E-2893-2941-AEAD-00A9EF58B6CF}"/>
              </a:ext>
            </a:extLst>
          </p:cNvPr>
          <p:cNvPicPr>
            <a:picLocks noChangeAspect="1"/>
          </p:cNvPicPr>
          <p:nvPr/>
        </p:nvPicPr>
        <p:blipFill>
          <a:blip r:embed="rId3"/>
          <a:stretch>
            <a:fillRect/>
          </a:stretch>
        </p:blipFill>
        <p:spPr>
          <a:xfrm>
            <a:off x="2838645" y="3027066"/>
            <a:ext cx="7874000" cy="419100"/>
          </a:xfrm>
          <a:prstGeom prst="rect">
            <a:avLst/>
          </a:prstGeom>
        </p:spPr>
      </p:pic>
      <p:sp>
        <p:nvSpPr>
          <p:cNvPr id="11" name="TextBox 10">
            <a:extLst>
              <a:ext uri="{FF2B5EF4-FFF2-40B4-BE49-F238E27FC236}">
                <a16:creationId xmlns:a16="http://schemas.microsoft.com/office/drawing/2014/main" id="{48253E55-73DF-A14A-B801-427ED750CBB6}"/>
              </a:ext>
            </a:extLst>
          </p:cNvPr>
          <p:cNvSpPr txBox="1"/>
          <p:nvPr/>
        </p:nvSpPr>
        <p:spPr>
          <a:xfrm>
            <a:off x="228600" y="2538221"/>
            <a:ext cx="14122400" cy="369332"/>
          </a:xfrm>
          <a:prstGeom prst="rect">
            <a:avLst/>
          </a:prstGeom>
          <a:noFill/>
        </p:spPr>
        <p:txBody>
          <a:bodyPr wrap="square" rtlCol="0">
            <a:spAutoFit/>
          </a:bodyPr>
          <a:lstStyle/>
          <a:p>
            <a:r>
              <a:rPr lang="en-US" sz="1800" dirty="0"/>
              <a:t>…and no match will occur since 91 is higher than 90, the actual percentage required for a match with this probe and sequence.</a:t>
            </a:r>
          </a:p>
        </p:txBody>
      </p:sp>
      <p:pic>
        <p:nvPicPr>
          <p:cNvPr id="12" name="Picture 11">
            <a:extLst>
              <a:ext uri="{FF2B5EF4-FFF2-40B4-BE49-F238E27FC236}">
                <a16:creationId xmlns:a16="http://schemas.microsoft.com/office/drawing/2014/main" id="{F14E8396-1705-6040-AFC5-B8B700906F78}"/>
              </a:ext>
            </a:extLst>
          </p:cNvPr>
          <p:cNvPicPr>
            <a:picLocks noChangeAspect="1"/>
          </p:cNvPicPr>
          <p:nvPr/>
        </p:nvPicPr>
        <p:blipFill>
          <a:blip r:embed="rId4"/>
          <a:stretch>
            <a:fillRect/>
          </a:stretch>
        </p:blipFill>
        <p:spPr>
          <a:xfrm>
            <a:off x="2813245" y="4666115"/>
            <a:ext cx="7899400" cy="901700"/>
          </a:xfrm>
          <a:prstGeom prst="rect">
            <a:avLst/>
          </a:prstGeom>
        </p:spPr>
      </p:pic>
      <p:sp>
        <p:nvSpPr>
          <p:cNvPr id="13" name="TextBox 12">
            <a:extLst>
              <a:ext uri="{FF2B5EF4-FFF2-40B4-BE49-F238E27FC236}">
                <a16:creationId xmlns:a16="http://schemas.microsoft.com/office/drawing/2014/main" id="{27526461-2B5A-8744-AB71-146AE2743099}"/>
              </a:ext>
            </a:extLst>
          </p:cNvPr>
          <p:cNvSpPr txBox="1"/>
          <p:nvPr/>
        </p:nvSpPr>
        <p:spPr>
          <a:xfrm>
            <a:off x="419100" y="4166929"/>
            <a:ext cx="14122400" cy="369332"/>
          </a:xfrm>
          <a:prstGeom prst="rect">
            <a:avLst/>
          </a:prstGeom>
          <a:noFill/>
        </p:spPr>
        <p:txBody>
          <a:bodyPr wrap="square" rtlCol="0">
            <a:spAutoFit/>
          </a:bodyPr>
          <a:lstStyle/>
          <a:p>
            <a:r>
              <a:rPr lang="en-US" sz="1800" dirty="0"/>
              <a:t>Set the match % back to </a:t>
            </a:r>
            <a:r>
              <a:rPr lang="en-US" sz="1800" b="1" dirty="0"/>
              <a:t>90</a:t>
            </a:r>
            <a:r>
              <a:rPr lang="en-US" sz="1800" dirty="0"/>
              <a:t>…</a:t>
            </a:r>
          </a:p>
        </p:txBody>
      </p:sp>
      <p:pic>
        <p:nvPicPr>
          <p:cNvPr id="14" name="Picture 13">
            <a:extLst>
              <a:ext uri="{FF2B5EF4-FFF2-40B4-BE49-F238E27FC236}">
                <a16:creationId xmlns:a16="http://schemas.microsoft.com/office/drawing/2014/main" id="{4F606810-B4B3-D740-A3CD-12C802359BA8}"/>
              </a:ext>
            </a:extLst>
          </p:cNvPr>
          <p:cNvPicPr>
            <a:picLocks noChangeAspect="1"/>
          </p:cNvPicPr>
          <p:nvPr/>
        </p:nvPicPr>
        <p:blipFill>
          <a:blip r:embed="rId5"/>
          <a:stretch>
            <a:fillRect/>
          </a:stretch>
        </p:blipFill>
        <p:spPr>
          <a:xfrm>
            <a:off x="2792338" y="6851168"/>
            <a:ext cx="7874000" cy="419100"/>
          </a:xfrm>
          <a:prstGeom prst="rect">
            <a:avLst/>
          </a:prstGeom>
        </p:spPr>
      </p:pic>
      <p:sp>
        <p:nvSpPr>
          <p:cNvPr id="15" name="TextBox 14">
            <a:extLst>
              <a:ext uri="{FF2B5EF4-FFF2-40B4-BE49-F238E27FC236}">
                <a16:creationId xmlns:a16="http://schemas.microsoft.com/office/drawing/2014/main" id="{AF0BA07F-700E-BA4E-AF3D-690F9BE7DC0F}"/>
              </a:ext>
            </a:extLst>
          </p:cNvPr>
          <p:cNvSpPr txBox="1"/>
          <p:nvPr/>
        </p:nvSpPr>
        <p:spPr>
          <a:xfrm>
            <a:off x="419100" y="6216520"/>
            <a:ext cx="14122400" cy="369332"/>
          </a:xfrm>
          <a:prstGeom prst="rect">
            <a:avLst/>
          </a:prstGeom>
          <a:noFill/>
        </p:spPr>
        <p:txBody>
          <a:bodyPr wrap="square" rtlCol="0">
            <a:spAutoFit/>
          </a:bodyPr>
          <a:lstStyle/>
          <a:p>
            <a:r>
              <a:rPr lang="en-US" sz="1800" dirty="0"/>
              <a:t>…and the black band reappears, indicating that the procedure is working properly.</a:t>
            </a:r>
          </a:p>
        </p:txBody>
      </p:sp>
    </p:spTree>
    <p:extLst>
      <p:ext uri="{BB962C8B-B14F-4D97-AF65-F5344CB8AC3E}">
        <p14:creationId xmlns:p14="http://schemas.microsoft.com/office/powerpoint/2010/main" val="2063463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4533" y="275521"/>
            <a:ext cx="14122400" cy="2585323"/>
          </a:xfrm>
          <a:prstGeom prst="rect">
            <a:avLst/>
          </a:prstGeom>
          <a:noFill/>
        </p:spPr>
        <p:txBody>
          <a:bodyPr wrap="square" rtlCol="0">
            <a:spAutoFit/>
          </a:bodyPr>
          <a:lstStyle/>
          <a:p>
            <a:r>
              <a:rPr lang="en-US" sz="1800" dirty="0"/>
              <a:t>The previous probe searches assumed that there was a perfect match between the first 4 characters of the probe sequence and the hit site on the DNA sequence being searched, as shown in the </a:t>
            </a:r>
            <a:r>
              <a:rPr lang="en-US" sz="1800" b="1" dirty="0"/>
              <a:t># bases </a:t>
            </a:r>
            <a:r>
              <a:rPr lang="en-US" sz="1800" dirty="0"/>
              <a:t>field below.  This was done to speed up searching for existing Case It cases, so that is the default setting for the software.  The value can be reduced down to zero, which is more realistic if you are using your own probe for research or case development purposes, but search times may increase substantially as described in the </a:t>
            </a:r>
            <a:r>
              <a:rPr lang="en-US" sz="1800" b="1" dirty="0"/>
              <a:t>Help</a:t>
            </a:r>
            <a:r>
              <a:rPr lang="en-US" sz="1800" dirty="0"/>
              <a:t> message below.  </a:t>
            </a:r>
          </a:p>
          <a:p>
            <a:endParaRPr lang="en-US" sz="1800" dirty="0"/>
          </a:p>
          <a:p>
            <a:r>
              <a:rPr lang="en-US" sz="1800" u="sng" dirty="0"/>
              <a:t>Important</a:t>
            </a:r>
            <a:r>
              <a:rPr lang="en-US" sz="1800" dirty="0"/>
              <a:t>:  The </a:t>
            </a:r>
            <a:r>
              <a:rPr lang="en-US" sz="1800" b="1" dirty="0"/>
              <a:t># bases </a:t>
            </a:r>
            <a:r>
              <a:rPr lang="en-US" sz="1800" dirty="0"/>
              <a:t>box only applies to the Southern blot and dot blot routines.  Values in this box have no effect on the general search and PCR routines described earlier in this tutorial, as those routines always search from the beginning to the end of sequences one character at a time, for greater realism and usefulness for research purposes.  [Lower </a:t>
            </a:r>
            <a:r>
              <a:rPr lang="en-US" sz="1800" b="1" dirty="0"/>
              <a:t>match %</a:t>
            </a:r>
            <a:r>
              <a:rPr lang="en-US" sz="1800" dirty="0"/>
              <a:t> settings will slow down these routines, depending on the size of sequences being searched.]</a:t>
            </a:r>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5" name="Picture 4">
            <a:extLst>
              <a:ext uri="{FF2B5EF4-FFF2-40B4-BE49-F238E27FC236}">
                <a16:creationId xmlns:a16="http://schemas.microsoft.com/office/drawing/2014/main" id="{4B0DD021-8C59-814F-94D7-A4FF010DDE8F}"/>
              </a:ext>
            </a:extLst>
          </p:cNvPr>
          <p:cNvPicPr>
            <a:picLocks noChangeAspect="1"/>
          </p:cNvPicPr>
          <p:nvPr/>
        </p:nvPicPr>
        <p:blipFill>
          <a:blip r:embed="rId2"/>
          <a:stretch>
            <a:fillRect/>
          </a:stretch>
        </p:blipFill>
        <p:spPr>
          <a:xfrm>
            <a:off x="1727786" y="3045085"/>
            <a:ext cx="10209276" cy="3535680"/>
          </a:xfrm>
          <a:prstGeom prst="rect">
            <a:avLst/>
          </a:prstGeom>
        </p:spPr>
      </p:pic>
    </p:spTree>
    <p:extLst>
      <p:ext uri="{BB962C8B-B14F-4D97-AF65-F5344CB8AC3E}">
        <p14:creationId xmlns:p14="http://schemas.microsoft.com/office/powerpoint/2010/main" val="753430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4533" y="149171"/>
            <a:ext cx="14122400" cy="1200329"/>
          </a:xfrm>
          <a:prstGeom prst="rect">
            <a:avLst/>
          </a:prstGeom>
          <a:noFill/>
        </p:spPr>
        <p:txBody>
          <a:bodyPr wrap="square" rtlCol="0">
            <a:spAutoFit/>
          </a:bodyPr>
          <a:lstStyle/>
          <a:p>
            <a:r>
              <a:rPr lang="en-US" sz="1800" u="sng" dirty="0"/>
              <a:t>Obtaining sequences for research purposes</a:t>
            </a:r>
            <a:endParaRPr lang="en-US" sz="1800" dirty="0"/>
          </a:p>
          <a:p>
            <a:endParaRPr lang="en-US" sz="1800" dirty="0"/>
          </a:p>
          <a:p>
            <a:r>
              <a:rPr lang="en-US" sz="1800" dirty="0"/>
              <a:t>A good place to start a research project is to find an article with published forward and reverse primers, for example the one below that analyzed exon 3 and exon 5 of the opsin gene, a gene involved with color vision in primates and many other animals  (</a:t>
            </a:r>
            <a:r>
              <a:rPr lang="en-US" sz="1800" dirty="0">
                <a:hlinkClick r:id="rId2"/>
              </a:rPr>
              <a:t>click here for a link to the full article</a:t>
            </a:r>
            <a:r>
              <a:rPr lang="en-US" sz="1800" dirty="0"/>
              <a:t>.)  </a:t>
            </a:r>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5" name="Picture 4">
            <a:extLst>
              <a:ext uri="{FF2B5EF4-FFF2-40B4-BE49-F238E27FC236}">
                <a16:creationId xmlns:a16="http://schemas.microsoft.com/office/drawing/2014/main" id="{3A0D4B54-701A-CF4F-A77F-25FD3EC633AB}"/>
              </a:ext>
            </a:extLst>
          </p:cNvPr>
          <p:cNvPicPr>
            <a:picLocks noChangeAspect="1"/>
          </p:cNvPicPr>
          <p:nvPr/>
        </p:nvPicPr>
        <p:blipFill rotWithShape="1">
          <a:blip r:embed="rId3"/>
          <a:srcRect b="44129"/>
          <a:stretch/>
        </p:blipFill>
        <p:spPr>
          <a:xfrm>
            <a:off x="1224547" y="1419839"/>
            <a:ext cx="9398000" cy="2419607"/>
          </a:xfrm>
          <a:prstGeom prst="rect">
            <a:avLst/>
          </a:prstGeom>
        </p:spPr>
      </p:pic>
      <p:pic>
        <p:nvPicPr>
          <p:cNvPr id="9" name="Picture 8">
            <a:extLst>
              <a:ext uri="{FF2B5EF4-FFF2-40B4-BE49-F238E27FC236}">
                <a16:creationId xmlns:a16="http://schemas.microsoft.com/office/drawing/2014/main" id="{2359450C-C439-DD45-846B-4B46B1B82709}"/>
              </a:ext>
            </a:extLst>
          </p:cNvPr>
          <p:cNvPicPr>
            <a:picLocks noChangeAspect="1"/>
          </p:cNvPicPr>
          <p:nvPr/>
        </p:nvPicPr>
        <p:blipFill rotWithShape="1">
          <a:blip r:embed="rId4"/>
          <a:srcRect b="24475"/>
          <a:stretch/>
        </p:blipFill>
        <p:spPr>
          <a:xfrm>
            <a:off x="1091531" y="5307822"/>
            <a:ext cx="9563100" cy="1860800"/>
          </a:xfrm>
          <a:prstGeom prst="rect">
            <a:avLst/>
          </a:prstGeom>
        </p:spPr>
      </p:pic>
      <p:sp>
        <p:nvSpPr>
          <p:cNvPr id="12" name="TextBox 11">
            <a:extLst>
              <a:ext uri="{FF2B5EF4-FFF2-40B4-BE49-F238E27FC236}">
                <a16:creationId xmlns:a16="http://schemas.microsoft.com/office/drawing/2014/main" id="{BBAD4045-B29E-2742-90AA-8FE0CD9DEA77}"/>
              </a:ext>
            </a:extLst>
          </p:cNvPr>
          <p:cNvSpPr txBox="1"/>
          <p:nvPr/>
        </p:nvSpPr>
        <p:spPr>
          <a:xfrm>
            <a:off x="1813426" y="4018352"/>
            <a:ext cx="14122400" cy="1302921"/>
          </a:xfrm>
          <a:prstGeom prst="rect">
            <a:avLst/>
          </a:prstGeom>
          <a:noFill/>
        </p:spPr>
        <p:txBody>
          <a:bodyPr wrap="square" rtlCol="0">
            <a:spAutoFit/>
          </a:bodyPr>
          <a:lstStyle/>
          <a:p>
            <a:r>
              <a:rPr lang="en-US" sz="1800" dirty="0"/>
              <a:t>Scroll down to the Materials and Methods section of the article until you find the section below.  The four DNA sequences are:</a:t>
            </a:r>
          </a:p>
          <a:p>
            <a:pPr>
              <a:lnSpc>
                <a:spcPts val="760"/>
              </a:lnSpc>
            </a:pPr>
            <a:endParaRPr lang="en-US" sz="1800" dirty="0"/>
          </a:p>
          <a:p>
            <a:r>
              <a:rPr lang="en-US" sz="1800" dirty="0"/>
              <a:t>Primer3CCF2:  forward primer for exon 3     Primer3CCR2:  reverse primer for exon 3</a:t>
            </a:r>
          </a:p>
          <a:p>
            <a:r>
              <a:rPr lang="en-US" sz="1800" dirty="0"/>
              <a:t>Primer5CCF2:  forward primer for exon 5     Primer5CCR3:  reverse primer for exon 5</a:t>
            </a:r>
          </a:p>
          <a:p>
            <a:endParaRPr lang="en-US" sz="1800" dirty="0"/>
          </a:p>
        </p:txBody>
      </p:sp>
      <p:sp>
        <p:nvSpPr>
          <p:cNvPr id="16" name="Rectangle 15">
            <a:extLst>
              <a:ext uri="{FF2B5EF4-FFF2-40B4-BE49-F238E27FC236}">
                <a16:creationId xmlns:a16="http://schemas.microsoft.com/office/drawing/2014/main" id="{2E629634-C26C-1E42-AF3B-1264D3C3AFAF}"/>
              </a:ext>
            </a:extLst>
          </p:cNvPr>
          <p:cNvSpPr/>
          <p:nvPr/>
        </p:nvSpPr>
        <p:spPr>
          <a:xfrm>
            <a:off x="1224547" y="3860871"/>
            <a:ext cx="12719384" cy="1357053"/>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86E90FD6-6E28-814E-B2B9-E622FBCAA3AC}"/>
              </a:ext>
            </a:extLst>
          </p:cNvPr>
          <p:cNvCxnSpPr>
            <a:cxnSpLocks/>
          </p:cNvCxnSpPr>
          <p:nvPr/>
        </p:nvCxnSpPr>
        <p:spPr>
          <a:xfrm>
            <a:off x="1379621" y="1500049"/>
            <a:ext cx="1244867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EC6D83-C40F-2648-9BE7-060E86975A77}"/>
              </a:ext>
            </a:extLst>
          </p:cNvPr>
          <p:cNvSpPr txBox="1"/>
          <p:nvPr/>
        </p:nvSpPr>
        <p:spPr>
          <a:xfrm>
            <a:off x="214533" y="7425111"/>
            <a:ext cx="13729398" cy="923330"/>
          </a:xfrm>
          <a:prstGeom prst="rect">
            <a:avLst/>
          </a:prstGeom>
          <a:noFill/>
        </p:spPr>
        <p:txBody>
          <a:bodyPr wrap="square" rtlCol="0">
            <a:spAutoFit/>
          </a:bodyPr>
          <a:lstStyle/>
          <a:p>
            <a:r>
              <a:rPr lang="en-US" sz="1800" dirty="0"/>
              <a:t>Nucleotides at position 180 on exon 3 and positions 277 and 285 on exon 5 help determine whether bald uakaris have dichromatic or trichromatic color vision, a characteristic with significant evolutionary and ecological consequences.  [See the </a:t>
            </a:r>
            <a:r>
              <a:rPr lang="en-US" sz="1800" dirty="0">
                <a:hlinkClick r:id="rId5"/>
              </a:rPr>
              <a:t>Monkey Opsin section of the Evo-Ed website</a:t>
            </a:r>
            <a:r>
              <a:rPr lang="en-US" sz="1800" dirty="0"/>
              <a:t> for a detailed explanation of the molecular biology of color vision, as it relates to the evolution and ecology of New World and Old World primates.]</a:t>
            </a:r>
          </a:p>
        </p:txBody>
      </p:sp>
    </p:spTree>
    <p:extLst>
      <p:ext uri="{BB962C8B-B14F-4D97-AF65-F5344CB8AC3E}">
        <p14:creationId xmlns:p14="http://schemas.microsoft.com/office/powerpoint/2010/main" val="762055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41960F-DC55-3E42-9418-BE5115A92F3A}"/>
              </a:ext>
            </a:extLst>
          </p:cNvPr>
          <p:cNvSpPr txBox="1"/>
          <p:nvPr/>
        </p:nvSpPr>
        <p:spPr>
          <a:xfrm>
            <a:off x="419100" y="294150"/>
            <a:ext cx="13805568" cy="646331"/>
          </a:xfrm>
          <a:prstGeom prst="rect">
            <a:avLst/>
          </a:prstGeom>
          <a:noFill/>
        </p:spPr>
        <p:txBody>
          <a:bodyPr wrap="square" rtlCol="0">
            <a:spAutoFit/>
          </a:bodyPr>
          <a:lstStyle/>
          <a:p>
            <a:r>
              <a:rPr lang="en-US" sz="1800" dirty="0"/>
              <a:t>The first step is to create a Primer file that can be read by Case It.  Highlight the </a:t>
            </a:r>
            <a:r>
              <a:rPr lang="en-US" sz="1800" b="1" dirty="0"/>
              <a:t>forward primer sequence for exon 5 </a:t>
            </a:r>
            <a:r>
              <a:rPr lang="en-US" sz="1800" dirty="0"/>
              <a:t>and right-click to copy it to your computer’s clipboard.  </a:t>
            </a:r>
            <a:r>
              <a:rPr lang="en-US" sz="1600" u="sng" dirty="0"/>
              <a:t>Note</a:t>
            </a:r>
            <a:r>
              <a:rPr lang="en-US" sz="1600" dirty="0"/>
              <a:t>:  Although Case It v7 is capable of multiplex PCR, we will only use the primers for exon 5 for this example.</a:t>
            </a:r>
          </a:p>
        </p:txBody>
      </p:sp>
      <p:sp>
        <p:nvSpPr>
          <p:cNvPr id="15" name="Rectangle 14">
            <a:extLst>
              <a:ext uri="{FF2B5EF4-FFF2-40B4-BE49-F238E27FC236}">
                <a16:creationId xmlns:a16="http://schemas.microsoft.com/office/drawing/2014/main" id="{60B4536F-3817-D242-8BBD-D6447650DD60}"/>
              </a:ext>
            </a:extLst>
          </p:cNvPr>
          <p:cNvSpPr/>
          <p:nvPr/>
        </p:nvSpPr>
        <p:spPr>
          <a:xfrm>
            <a:off x="374650" y="273283"/>
            <a:ext cx="13850018" cy="716285"/>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9" name="Picture 8">
            <a:extLst>
              <a:ext uri="{FF2B5EF4-FFF2-40B4-BE49-F238E27FC236}">
                <a16:creationId xmlns:a16="http://schemas.microsoft.com/office/drawing/2014/main" id="{1604A8F4-2344-E540-AD2F-088B0226EA1D}"/>
              </a:ext>
            </a:extLst>
          </p:cNvPr>
          <p:cNvPicPr>
            <a:picLocks noChangeAspect="1"/>
          </p:cNvPicPr>
          <p:nvPr/>
        </p:nvPicPr>
        <p:blipFill>
          <a:blip r:embed="rId2"/>
          <a:stretch>
            <a:fillRect/>
          </a:stretch>
        </p:blipFill>
        <p:spPr>
          <a:xfrm>
            <a:off x="2374900" y="3743753"/>
            <a:ext cx="8280400" cy="1117600"/>
          </a:xfrm>
          <a:prstGeom prst="rect">
            <a:avLst/>
          </a:prstGeom>
        </p:spPr>
      </p:pic>
      <p:sp>
        <p:nvSpPr>
          <p:cNvPr id="11" name="TextBox 10">
            <a:extLst>
              <a:ext uri="{FF2B5EF4-FFF2-40B4-BE49-F238E27FC236}">
                <a16:creationId xmlns:a16="http://schemas.microsoft.com/office/drawing/2014/main" id="{532F8D95-A6B5-D243-ABD9-CBFEF46010F7}"/>
              </a:ext>
            </a:extLst>
          </p:cNvPr>
          <p:cNvSpPr txBox="1"/>
          <p:nvPr/>
        </p:nvSpPr>
        <p:spPr>
          <a:xfrm>
            <a:off x="419768" y="3241835"/>
            <a:ext cx="13805568" cy="369332"/>
          </a:xfrm>
          <a:prstGeom prst="rect">
            <a:avLst/>
          </a:prstGeom>
          <a:noFill/>
        </p:spPr>
        <p:txBody>
          <a:bodyPr wrap="square" rtlCol="0">
            <a:spAutoFit/>
          </a:bodyPr>
          <a:lstStyle/>
          <a:p>
            <a:r>
              <a:rPr lang="en-US" sz="1800" dirty="0"/>
              <a:t>Click the </a:t>
            </a:r>
            <a:r>
              <a:rPr lang="en-US" sz="1800" b="1" dirty="0"/>
              <a:t>Notes</a:t>
            </a:r>
            <a:r>
              <a:rPr lang="en-US" sz="1800" dirty="0"/>
              <a:t> menu of Case It v7  and select </a:t>
            </a:r>
            <a:r>
              <a:rPr lang="en-US" sz="1800" b="1" dirty="0"/>
              <a:t>Show</a:t>
            </a:r>
            <a:r>
              <a:rPr lang="en-US" sz="1800" dirty="0"/>
              <a:t>, which causes a simple </a:t>
            </a:r>
            <a:r>
              <a:rPr lang="en-US" sz="1800" b="1" dirty="0"/>
              <a:t>Notepad</a:t>
            </a:r>
            <a:r>
              <a:rPr lang="en-US" sz="1800" dirty="0"/>
              <a:t> text editor to appear.</a:t>
            </a:r>
          </a:p>
        </p:txBody>
      </p:sp>
      <p:cxnSp>
        <p:nvCxnSpPr>
          <p:cNvPr id="13" name="Straight Connector 12">
            <a:extLst>
              <a:ext uri="{FF2B5EF4-FFF2-40B4-BE49-F238E27FC236}">
                <a16:creationId xmlns:a16="http://schemas.microsoft.com/office/drawing/2014/main" id="{A721D5E3-DCB4-884C-A2FF-C9EA97A09255}"/>
              </a:ext>
            </a:extLst>
          </p:cNvPr>
          <p:cNvCxnSpPr>
            <a:cxnSpLocks/>
          </p:cNvCxnSpPr>
          <p:nvPr/>
        </p:nvCxnSpPr>
        <p:spPr>
          <a:xfrm>
            <a:off x="419100" y="3177667"/>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DC32DFF-899F-2245-8916-82D5DC9962E6}"/>
              </a:ext>
            </a:extLst>
          </p:cNvPr>
          <p:cNvPicPr>
            <a:picLocks noChangeAspect="1"/>
          </p:cNvPicPr>
          <p:nvPr/>
        </p:nvPicPr>
        <p:blipFill rotWithShape="1">
          <a:blip r:embed="rId3"/>
          <a:srcRect l="3161" r="3161"/>
          <a:stretch/>
        </p:blipFill>
        <p:spPr>
          <a:xfrm>
            <a:off x="2374900" y="5513814"/>
            <a:ext cx="8280400" cy="1371600"/>
          </a:xfrm>
          <a:prstGeom prst="rect">
            <a:avLst/>
          </a:prstGeom>
        </p:spPr>
      </p:pic>
      <p:cxnSp>
        <p:nvCxnSpPr>
          <p:cNvPr id="17" name="Straight Connector 16">
            <a:extLst>
              <a:ext uri="{FF2B5EF4-FFF2-40B4-BE49-F238E27FC236}">
                <a16:creationId xmlns:a16="http://schemas.microsoft.com/office/drawing/2014/main" id="{FDE3BC81-9721-C346-85D9-00942EE26942}"/>
              </a:ext>
            </a:extLst>
          </p:cNvPr>
          <p:cNvCxnSpPr>
            <a:cxnSpLocks/>
          </p:cNvCxnSpPr>
          <p:nvPr/>
        </p:nvCxnSpPr>
        <p:spPr>
          <a:xfrm>
            <a:off x="419100" y="4870703"/>
            <a:ext cx="132808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93E4C82-D633-2B47-9561-87991730ED6B}"/>
              </a:ext>
            </a:extLst>
          </p:cNvPr>
          <p:cNvSpPr txBox="1"/>
          <p:nvPr/>
        </p:nvSpPr>
        <p:spPr>
          <a:xfrm>
            <a:off x="419100" y="5042059"/>
            <a:ext cx="13805568" cy="369332"/>
          </a:xfrm>
          <a:prstGeom prst="rect">
            <a:avLst/>
          </a:prstGeom>
          <a:noFill/>
        </p:spPr>
        <p:txBody>
          <a:bodyPr wrap="square" rtlCol="0">
            <a:spAutoFit/>
          </a:bodyPr>
          <a:lstStyle/>
          <a:p>
            <a:r>
              <a:rPr lang="en-US" sz="1800" b="1" dirty="0"/>
              <a:t>Right-click</a:t>
            </a:r>
            <a:r>
              <a:rPr lang="en-US" sz="1800" dirty="0"/>
              <a:t> in the Notepad and select </a:t>
            </a:r>
            <a:r>
              <a:rPr lang="en-US" sz="1800" b="1" dirty="0"/>
              <a:t>Paste -&gt; clipboard into Notepad at cursor location</a:t>
            </a:r>
            <a:r>
              <a:rPr lang="en-US" sz="1800" dirty="0"/>
              <a:t>.</a:t>
            </a:r>
          </a:p>
        </p:txBody>
      </p:sp>
      <p:cxnSp>
        <p:nvCxnSpPr>
          <p:cNvPr id="19" name="Straight Connector 18">
            <a:extLst>
              <a:ext uri="{FF2B5EF4-FFF2-40B4-BE49-F238E27FC236}">
                <a16:creationId xmlns:a16="http://schemas.microsoft.com/office/drawing/2014/main" id="{5FF6E31E-9F6E-7D4A-9161-93EC95A59FDC}"/>
              </a:ext>
            </a:extLst>
          </p:cNvPr>
          <p:cNvCxnSpPr>
            <a:cxnSpLocks/>
          </p:cNvCxnSpPr>
          <p:nvPr/>
        </p:nvCxnSpPr>
        <p:spPr>
          <a:xfrm>
            <a:off x="419100" y="6885414"/>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17254A03-AD5B-FB42-B11B-3E6BF883AEBA}"/>
              </a:ext>
            </a:extLst>
          </p:cNvPr>
          <p:cNvPicPr>
            <a:picLocks noChangeAspect="1"/>
          </p:cNvPicPr>
          <p:nvPr/>
        </p:nvPicPr>
        <p:blipFill>
          <a:blip r:embed="rId4"/>
          <a:stretch>
            <a:fillRect/>
          </a:stretch>
        </p:blipFill>
        <p:spPr>
          <a:xfrm>
            <a:off x="2235200" y="7490168"/>
            <a:ext cx="8686800" cy="1181100"/>
          </a:xfrm>
          <a:prstGeom prst="rect">
            <a:avLst/>
          </a:prstGeom>
        </p:spPr>
      </p:pic>
      <p:sp>
        <p:nvSpPr>
          <p:cNvPr id="21" name="TextBox 20">
            <a:extLst>
              <a:ext uri="{FF2B5EF4-FFF2-40B4-BE49-F238E27FC236}">
                <a16:creationId xmlns:a16="http://schemas.microsoft.com/office/drawing/2014/main" id="{F853D0F8-1E90-3C4F-8C8D-2708F58EE14D}"/>
              </a:ext>
            </a:extLst>
          </p:cNvPr>
          <p:cNvSpPr txBox="1"/>
          <p:nvPr/>
        </p:nvSpPr>
        <p:spPr>
          <a:xfrm>
            <a:off x="552116" y="7029032"/>
            <a:ext cx="13805568" cy="369332"/>
          </a:xfrm>
          <a:prstGeom prst="rect">
            <a:avLst/>
          </a:prstGeom>
          <a:noFill/>
        </p:spPr>
        <p:txBody>
          <a:bodyPr wrap="square" rtlCol="0">
            <a:spAutoFit/>
          </a:bodyPr>
          <a:lstStyle/>
          <a:p>
            <a:r>
              <a:rPr lang="en-US" sz="1800" dirty="0"/>
              <a:t>The forward primer for exon 5 is now the first line in the Notepad.</a:t>
            </a:r>
          </a:p>
        </p:txBody>
      </p:sp>
      <p:pic>
        <p:nvPicPr>
          <p:cNvPr id="22" name="Picture 21">
            <a:extLst>
              <a:ext uri="{FF2B5EF4-FFF2-40B4-BE49-F238E27FC236}">
                <a16:creationId xmlns:a16="http://schemas.microsoft.com/office/drawing/2014/main" id="{24E8716F-10D6-CD49-827F-A6979F3A367E}"/>
              </a:ext>
            </a:extLst>
          </p:cNvPr>
          <p:cNvPicPr>
            <a:picLocks noChangeAspect="1"/>
          </p:cNvPicPr>
          <p:nvPr/>
        </p:nvPicPr>
        <p:blipFill>
          <a:blip r:embed="rId5"/>
          <a:stretch>
            <a:fillRect/>
          </a:stretch>
        </p:blipFill>
        <p:spPr>
          <a:xfrm>
            <a:off x="2197100" y="1184197"/>
            <a:ext cx="8636000" cy="1828800"/>
          </a:xfrm>
          <a:prstGeom prst="rect">
            <a:avLst/>
          </a:prstGeom>
        </p:spPr>
      </p:pic>
    </p:spTree>
    <p:extLst>
      <p:ext uri="{BB962C8B-B14F-4D97-AF65-F5344CB8AC3E}">
        <p14:creationId xmlns:p14="http://schemas.microsoft.com/office/powerpoint/2010/main" val="3427460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419100" y="313247"/>
            <a:ext cx="13805568" cy="369332"/>
          </a:xfrm>
          <a:prstGeom prst="rect">
            <a:avLst/>
          </a:prstGeom>
          <a:noFill/>
        </p:spPr>
        <p:txBody>
          <a:bodyPr wrap="square" rtlCol="0">
            <a:spAutoFit/>
          </a:bodyPr>
          <a:lstStyle/>
          <a:p>
            <a:r>
              <a:rPr lang="en-US" sz="1800" dirty="0"/>
              <a:t>Go back to the article and select and copy the </a:t>
            </a:r>
            <a:r>
              <a:rPr lang="en-US" sz="1800" b="1" dirty="0"/>
              <a:t>reverse primer</a:t>
            </a:r>
            <a:r>
              <a:rPr lang="en-US" sz="1800" dirty="0"/>
              <a:t> sequence for exon 5.</a:t>
            </a:r>
          </a:p>
        </p:txBody>
      </p:sp>
      <p:cxnSp>
        <p:nvCxnSpPr>
          <p:cNvPr id="7" name="Straight Connector 6">
            <a:extLst>
              <a:ext uri="{FF2B5EF4-FFF2-40B4-BE49-F238E27FC236}">
                <a16:creationId xmlns:a16="http://schemas.microsoft.com/office/drawing/2014/main" id="{5F924818-58AA-3044-9830-2C4C7E67110D}"/>
              </a:ext>
            </a:extLst>
          </p:cNvPr>
          <p:cNvCxnSpPr>
            <a:cxnSpLocks/>
          </p:cNvCxnSpPr>
          <p:nvPr/>
        </p:nvCxnSpPr>
        <p:spPr>
          <a:xfrm>
            <a:off x="419100" y="2639606"/>
            <a:ext cx="1328085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B7045E1-57EC-1242-B266-F367033BD8A1}"/>
              </a:ext>
            </a:extLst>
          </p:cNvPr>
          <p:cNvSpPr txBox="1"/>
          <p:nvPr/>
        </p:nvSpPr>
        <p:spPr>
          <a:xfrm>
            <a:off x="419100" y="2848154"/>
            <a:ext cx="13805568" cy="646331"/>
          </a:xfrm>
          <a:prstGeom prst="rect">
            <a:avLst/>
          </a:prstGeom>
          <a:noFill/>
        </p:spPr>
        <p:txBody>
          <a:bodyPr wrap="square" rtlCol="0">
            <a:spAutoFit/>
          </a:bodyPr>
          <a:lstStyle/>
          <a:p>
            <a:r>
              <a:rPr lang="en-US" sz="1800" dirty="0"/>
              <a:t>Position your cursor at the beginning of the second line of the Notepad, then </a:t>
            </a:r>
            <a:r>
              <a:rPr lang="en-US" sz="1800" b="1" dirty="0"/>
              <a:t>Paste</a:t>
            </a:r>
            <a:r>
              <a:rPr lang="en-US" sz="1800" dirty="0"/>
              <a:t> in the reverse primer sequence so that the forward primer is line 1 of the file, and the reverse primer is line 2.</a:t>
            </a:r>
          </a:p>
        </p:txBody>
      </p:sp>
      <p:sp>
        <p:nvSpPr>
          <p:cNvPr id="15" name="TextBox 14">
            <a:extLst>
              <a:ext uri="{FF2B5EF4-FFF2-40B4-BE49-F238E27FC236}">
                <a16:creationId xmlns:a16="http://schemas.microsoft.com/office/drawing/2014/main" id="{BD9EE2CF-51C1-CF4F-9FE4-7A3ED0AE3754}"/>
              </a:ext>
            </a:extLst>
          </p:cNvPr>
          <p:cNvSpPr txBox="1"/>
          <p:nvPr/>
        </p:nvSpPr>
        <p:spPr>
          <a:xfrm>
            <a:off x="419100" y="5901461"/>
            <a:ext cx="13805568" cy="923330"/>
          </a:xfrm>
          <a:prstGeom prst="rect">
            <a:avLst/>
          </a:prstGeom>
          <a:noFill/>
        </p:spPr>
        <p:txBody>
          <a:bodyPr wrap="square" rtlCol="0">
            <a:spAutoFit/>
          </a:bodyPr>
          <a:lstStyle/>
          <a:p>
            <a:r>
              <a:rPr lang="en-US" sz="1800" dirty="0"/>
              <a:t>Additional forward and reverse primers could be pasted in, for example the FP and RP for exon 3, but we will not do this here.  The general rule is to add each primer set as additional lines in the file (e.g. lines 3 and 4 for the next set, lines 4 and 5 for the set after that, and so forth.)  See the STD case for an example of how multiplex PCR works in Case It v7.</a:t>
            </a:r>
          </a:p>
        </p:txBody>
      </p:sp>
      <p:cxnSp>
        <p:nvCxnSpPr>
          <p:cNvPr id="16" name="Straight Connector 15">
            <a:extLst>
              <a:ext uri="{FF2B5EF4-FFF2-40B4-BE49-F238E27FC236}">
                <a16:creationId xmlns:a16="http://schemas.microsoft.com/office/drawing/2014/main" id="{ADD2BB22-FBF8-914C-B07A-EA146EC4E95A}"/>
              </a:ext>
            </a:extLst>
          </p:cNvPr>
          <p:cNvCxnSpPr>
            <a:cxnSpLocks/>
          </p:cNvCxnSpPr>
          <p:nvPr/>
        </p:nvCxnSpPr>
        <p:spPr>
          <a:xfrm>
            <a:off x="355266" y="5648545"/>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7256CE-460F-1645-9A9E-51443C982762}"/>
              </a:ext>
            </a:extLst>
          </p:cNvPr>
          <p:cNvPicPr>
            <a:picLocks noChangeAspect="1"/>
          </p:cNvPicPr>
          <p:nvPr/>
        </p:nvPicPr>
        <p:blipFill>
          <a:blip r:embed="rId2"/>
          <a:stretch>
            <a:fillRect/>
          </a:stretch>
        </p:blipFill>
        <p:spPr>
          <a:xfrm>
            <a:off x="2374900" y="3601747"/>
            <a:ext cx="8597900" cy="1778000"/>
          </a:xfrm>
          <a:prstGeom prst="rect">
            <a:avLst/>
          </a:prstGeom>
        </p:spPr>
      </p:pic>
      <p:pic>
        <p:nvPicPr>
          <p:cNvPr id="21" name="Picture 20">
            <a:extLst>
              <a:ext uri="{FF2B5EF4-FFF2-40B4-BE49-F238E27FC236}">
                <a16:creationId xmlns:a16="http://schemas.microsoft.com/office/drawing/2014/main" id="{05DF2CAC-54A3-804A-8E39-CF83234723F0}"/>
              </a:ext>
            </a:extLst>
          </p:cNvPr>
          <p:cNvPicPr>
            <a:picLocks noChangeAspect="1"/>
          </p:cNvPicPr>
          <p:nvPr/>
        </p:nvPicPr>
        <p:blipFill>
          <a:blip r:embed="rId3"/>
          <a:stretch>
            <a:fillRect/>
          </a:stretch>
        </p:blipFill>
        <p:spPr>
          <a:xfrm>
            <a:off x="2374900" y="7001422"/>
            <a:ext cx="8483600" cy="1054100"/>
          </a:xfrm>
          <a:prstGeom prst="rect">
            <a:avLst/>
          </a:prstGeom>
        </p:spPr>
      </p:pic>
      <p:pic>
        <p:nvPicPr>
          <p:cNvPr id="5" name="Picture 4">
            <a:extLst>
              <a:ext uri="{FF2B5EF4-FFF2-40B4-BE49-F238E27FC236}">
                <a16:creationId xmlns:a16="http://schemas.microsoft.com/office/drawing/2014/main" id="{50EFCD3E-9765-4842-B6B9-B4DF8969F881}"/>
              </a:ext>
            </a:extLst>
          </p:cNvPr>
          <p:cNvPicPr>
            <a:picLocks noChangeAspect="1"/>
          </p:cNvPicPr>
          <p:nvPr/>
        </p:nvPicPr>
        <p:blipFill>
          <a:blip r:embed="rId4"/>
          <a:stretch>
            <a:fillRect/>
          </a:stretch>
        </p:blipFill>
        <p:spPr>
          <a:xfrm>
            <a:off x="2235200" y="968174"/>
            <a:ext cx="9182100" cy="1346200"/>
          </a:xfrm>
          <a:prstGeom prst="rect">
            <a:avLst/>
          </a:prstGeom>
        </p:spPr>
      </p:pic>
    </p:spTree>
    <p:extLst>
      <p:ext uri="{BB962C8B-B14F-4D97-AF65-F5344CB8AC3E}">
        <p14:creationId xmlns:p14="http://schemas.microsoft.com/office/powerpoint/2010/main" val="110478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698500" y="207262"/>
            <a:ext cx="13805568" cy="646331"/>
          </a:xfrm>
          <a:prstGeom prst="rect">
            <a:avLst/>
          </a:prstGeom>
          <a:noFill/>
        </p:spPr>
        <p:txBody>
          <a:bodyPr wrap="square" rtlCol="0">
            <a:spAutoFit/>
          </a:bodyPr>
          <a:lstStyle/>
          <a:p>
            <a:r>
              <a:rPr lang="en-US" sz="1800" dirty="0"/>
              <a:t>Use the </a:t>
            </a:r>
            <a:r>
              <a:rPr lang="en-US" sz="1800" b="1" dirty="0"/>
              <a:t>Save</a:t>
            </a:r>
            <a:r>
              <a:rPr lang="en-US" sz="1800" dirty="0"/>
              <a:t> command of the </a:t>
            </a:r>
            <a:r>
              <a:rPr lang="en-US" sz="1800" b="1" dirty="0"/>
              <a:t>Notes</a:t>
            </a:r>
            <a:r>
              <a:rPr lang="en-US" sz="1800" dirty="0"/>
              <a:t> menu, and save the file after renaming it </a:t>
            </a:r>
            <a:r>
              <a:rPr lang="en-US" sz="1800" b="1" dirty="0"/>
              <a:t>Primers exon 5</a:t>
            </a:r>
            <a:r>
              <a:rPr lang="en-US" sz="1800" dirty="0"/>
              <a:t> to the desktop or another location on your computer.  Note that files containing primers must always include the word </a:t>
            </a:r>
            <a:r>
              <a:rPr lang="en-US" sz="1800" b="1" dirty="0"/>
              <a:t>Primers</a:t>
            </a:r>
            <a:r>
              <a:rPr lang="en-US" sz="1800" dirty="0"/>
              <a:t> at the beginning of the filename.</a:t>
            </a:r>
          </a:p>
        </p:txBody>
      </p:sp>
      <p:pic>
        <p:nvPicPr>
          <p:cNvPr id="3" name="Picture 2">
            <a:extLst>
              <a:ext uri="{FF2B5EF4-FFF2-40B4-BE49-F238E27FC236}">
                <a16:creationId xmlns:a16="http://schemas.microsoft.com/office/drawing/2014/main" id="{D9751B60-2D7D-B147-8A3F-DA5FCC7CC225}"/>
              </a:ext>
            </a:extLst>
          </p:cNvPr>
          <p:cNvPicPr>
            <a:picLocks noChangeAspect="1"/>
          </p:cNvPicPr>
          <p:nvPr/>
        </p:nvPicPr>
        <p:blipFill rotWithShape="1">
          <a:blip r:embed="rId2"/>
          <a:srcRect b="15256"/>
          <a:stretch/>
        </p:blipFill>
        <p:spPr>
          <a:xfrm>
            <a:off x="7061200" y="1062663"/>
            <a:ext cx="5359400" cy="2852059"/>
          </a:xfrm>
          <a:prstGeom prst="rect">
            <a:avLst/>
          </a:prstGeom>
        </p:spPr>
      </p:pic>
      <p:pic>
        <p:nvPicPr>
          <p:cNvPr id="4" name="Picture 3">
            <a:extLst>
              <a:ext uri="{FF2B5EF4-FFF2-40B4-BE49-F238E27FC236}">
                <a16:creationId xmlns:a16="http://schemas.microsoft.com/office/drawing/2014/main" id="{B2739289-18E7-364F-834F-787EE8DE00ED}"/>
              </a:ext>
            </a:extLst>
          </p:cNvPr>
          <p:cNvPicPr>
            <a:picLocks noChangeAspect="1"/>
          </p:cNvPicPr>
          <p:nvPr/>
        </p:nvPicPr>
        <p:blipFill>
          <a:blip r:embed="rId3"/>
          <a:stretch>
            <a:fillRect/>
          </a:stretch>
        </p:blipFill>
        <p:spPr>
          <a:xfrm>
            <a:off x="698500" y="1062663"/>
            <a:ext cx="4965700" cy="1333500"/>
          </a:xfrm>
          <a:prstGeom prst="rect">
            <a:avLst/>
          </a:prstGeom>
        </p:spPr>
      </p:pic>
      <p:pic>
        <p:nvPicPr>
          <p:cNvPr id="6" name="Picture 5">
            <a:extLst>
              <a:ext uri="{FF2B5EF4-FFF2-40B4-BE49-F238E27FC236}">
                <a16:creationId xmlns:a16="http://schemas.microsoft.com/office/drawing/2014/main" id="{674C41C0-0E8D-4145-BEA9-F0958F11DF8A}"/>
              </a:ext>
            </a:extLst>
          </p:cNvPr>
          <p:cNvPicPr>
            <a:picLocks noChangeAspect="1"/>
          </p:cNvPicPr>
          <p:nvPr/>
        </p:nvPicPr>
        <p:blipFill rotWithShape="1">
          <a:blip r:embed="rId4"/>
          <a:srcRect l="2149" t="3247" b="20061"/>
          <a:stretch/>
        </p:blipFill>
        <p:spPr>
          <a:xfrm>
            <a:off x="698500" y="5357276"/>
            <a:ext cx="6362700" cy="2999876"/>
          </a:xfrm>
          <a:prstGeom prst="rect">
            <a:avLst/>
          </a:prstGeom>
        </p:spPr>
      </p:pic>
      <p:sp>
        <p:nvSpPr>
          <p:cNvPr id="9" name="TextBox 8">
            <a:extLst>
              <a:ext uri="{FF2B5EF4-FFF2-40B4-BE49-F238E27FC236}">
                <a16:creationId xmlns:a16="http://schemas.microsoft.com/office/drawing/2014/main" id="{A6221A89-0B2C-184F-85BE-FA8A306256AD}"/>
              </a:ext>
            </a:extLst>
          </p:cNvPr>
          <p:cNvSpPr txBox="1"/>
          <p:nvPr/>
        </p:nvSpPr>
        <p:spPr>
          <a:xfrm>
            <a:off x="3879850" y="4348288"/>
            <a:ext cx="10067758" cy="646331"/>
          </a:xfrm>
          <a:prstGeom prst="rect">
            <a:avLst/>
          </a:prstGeom>
          <a:noFill/>
        </p:spPr>
        <p:txBody>
          <a:bodyPr wrap="square" rtlCol="0">
            <a:spAutoFit/>
          </a:bodyPr>
          <a:lstStyle/>
          <a:p>
            <a:r>
              <a:rPr lang="en-US" sz="1800" dirty="0"/>
              <a:t>Click the </a:t>
            </a:r>
            <a:r>
              <a:rPr lang="en-US" sz="1800" b="1" u="sng" dirty="0"/>
              <a:t>Primer</a:t>
            </a:r>
            <a:r>
              <a:rPr lang="en-US" sz="1800" dirty="0"/>
              <a:t> button on the silver button bar and open the </a:t>
            </a:r>
            <a:r>
              <a:rPr lang="en-US" sz="1800" b="1" dirty="0"/>
              <a:t>Primer exon 5.txt </a:t>
            </a:r>
            <a:r>
              <a:rPr lang="en-US" sz="1800" dirty="0"/>
              <a:t>file that you just saved. It will appear in the Opened &amp; processed window, and also in the </a:t>
            </a:r>
            <a:r>
              <a:rPr lang="en-US" sz="1800" u="sng" dirty="0"/>
              <a:t>gray field</a:t>
            </a:r>
            <a:r>
              <a:rPr lang="en-US" sz="1800" dirty="0"/>
              <a:t> of the main window of Case It.</a:t>
            </a:r>
          </a:p>
        </p:txBody>
      </p:sp>
      <p:cxnSp>
        <p:nvCxnSpPr>
          <p:cNvPr id="13" name="Straight Arrow Connector 12">
            <a:extLst>
              <a:ext uri="{FF2B5EF4-FFF2-40B4-BE49-F238E27FC236}">
                <a16:creationId xmlns:a16="http://schemas.microsoft.com/office/drawing/2014/main" id="{D9AED521-47E0-B948-B7E1-E38406167C37}"/>
              </a:ext>
            </a:extLst>
          </p:cNvPr>
          <p:cNvCxnSpPr>
            <a:cxnSpLocks/>
          </p:cNvCxnSpPr>
          <p:nvPr/>
        </p:nvCxnSpPr>
        <p:spPr>
          <a:xfrm>
            <a:off x="5135145" y="4620126"/>
            <a:ext cx="1459497" cy="248652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B4FD59A-6EDA-FE47-AD09-77E02898427D}"/>
              </a:ext>
            </a:extLst>
          </p:cNvPr>
          <p:cNvPicPr>
            <a:picLocks noChangeAspect="1"/>
          </p:cNvPicPr>
          <p:nvPr/>
        </p:nvPicPr>
        <p:blipFill rotWithShape="1">
          <a:blip r:embed="rId5"/>
          <a:srcRect l="2799" t="6033" r="6271"/>
          <a:stretch/>
        </p:blipFill>
        <p:spPr>
          <a:xfrm>
            <a:off x="7702215" y="5534525"/>
            <a:ext cx="6513095" cy="1754267"/>
          </a:xfrm>
          <a:prstGeom prst="rect">
            <a:avLst/>
          </a:prstGeom>
        </p:spPr>
      </p:pic>
      <p:cxnSp>
        <p:nvCxnSpPr>
          <p:cNvPr id="14" name="Straight Arrow Connector 13">
            <a:extLst>
              <a:ext uri="{FF2B5EF4-FFF2-40B4-BE49-F238E27FC236}">
                <a16:creationId xmlns:a16="http://schemas.microsoft.com/office/drawing/2014/main" id="{73E307D5-6D61-AF4C-9CD4-759E8C97D3C0}"/>
              </a:ext>
            </a:extLst>
          </p:cNvPr>
          <p:cNvCxnSpPr>
            <a:cxnSpLocks/>
          </p:cNvCxnSpPr>
          <p:nvPr/>
        </p:nvCxnSpPr>
        <p:spPr>
          <a:xfrm>
            <a:off x="10597482" y="4890805"/>
            <a:ext cx="1033044" cy="152085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99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495300"/>
            <a:ext cx="13830300" cy="646331"/>
          </a:xfrm>
          <a:prstGeom prst="rect">
            <a:avLst/>
          </a:prstGeom>
          <a:noFill/>
        </p:spPr>
        <p:txBody>
          <a:bodyPr wrap="square" rtlCol="0">
            <a:spAutoFit/>
          </a:bodyPr>
          <a:lstStyle/>
          <a:p>
            <a:r>
              <a:rPr lang="en-US" sz="1800" dirty="0"/>
              <a:t>…and double-click through these folders:  </a:t>
            </a:r>
            <a:r>
              <a:rPr lang="en-US" sz="1800" b="1" dirty="0"/>
              <a:t>Case It v7 PC -&gt; Cases -&gt; Color Vision -&gt; DNA for 180 277 285 locations</a:t>
            </a:r>
            <a:r>
              <a:rPr lang="en-US" sz="1800" dirty="0"/>
              <a:t>.  Shift-click to open all of the files in the </a:t>
            </a:r>
            <a:r>
              <a:rPr lang="en-US" sz="1800" b="1" dirty="0"/>
              <a:t>DNA for 180 277 285 locations</a:t>
            </a:r>
            <a:r>
              <a:rPr lang="en-US" sz="1800" dirty="0"/>
              <a:t> folder.   </a:t>
            </a:r>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75D0BECD-A0B5-4542-9060-6F5C83619A5D}"/>
              </a:ext>
            </a:extLst>
          </p:cNvPr>
          <p:cNvPicPr>
            <a:picLocks noChangeAspect="1"/>
          </p:cNvPicPr>
          <p:nvPr/>
        </p:nvPicPr>
        <p:blipFill>
          <a:blip r:embed="rId2"/>
          <a:stretch>
            <a:fillRect/>
          </a:stretch>
        </p:blipFill>
        <p:spPr>
          <a:xfrm>
            <a:off x="3200400" y="1416050"/>
            <a:ext cx="8229600" cy="6311900"/>
          </a:xfrm>
          <a:prstGeom prst="rect">
            <a:avLst/>
          </a:prstGeom>
        </p:spPr>
      </p:pic>
      <p:pic>
        <p:nvPicPr>
          <p:cNvPr id="5" name="Picture 4">
            <a:extLst>
              <a:ext uri="{FF2B5EF4-FFF2-40B4-BE49-F238E27FC236}">
                <a16:creationId xmlns:a16="http://schemas.microsoft.com/office/drawing/2014/main" id="{DC170456-F5A3-BC49-AF99-F20E637FF607}"/>
              </a:ext>
            </a:extLst>
          </p:cNvPr>
          <p:cNvPicPr>
            <a:picLocks noChangeAspect="1"/>
          </p:cNvPicPr>
          <p:nvPr/>
        </p:nvPicPr>
        <p:blipFill>
          <a:blip r:embed="rId2"/>
          <a:stretch>
            <a:fillRect/>
          </a:stretch>
        </p:blipFill>
        <p:spPr>
          <a:xfrm>
            <a:off x="3200400" y="1416050"/>
            <a:ext cx="8229600" cy="6311900"/>
          </a:xfrm>
          <a:prstGeom prst="rect">
            <a:avLst/>
          </a:prstGeom>
        </p:spPr>
      </p:pic>
    </p:spTree>
    <p:extLst>
      <p:ext uri="{BB962C8B-B14F-4D97-AF65-F5344CB8AC3E}">
        <p14:creationId xmlns:p14="http://schemas.microsoft.com/office/powerpoint/2010/main" val="978584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584200" y="252119"/>
            <a:ext cx="13805568" cy="646331"/>
          </a:xfrm>
          <a:prstGeom prst="rect">
            <a:avLst/>
          </a:prstGeom>
          <a:noFill/>
        </p:spPr>
        <p:txBody>
          <a:bodyPr wrap="square" rtlCol="0">
            <a:spAutoFit/>
          </a:bodyPr>
          <a:lstStyle/>
          <a:p>
            <a:r>
              <a:rPr lang="en-US" sz="1800" dirty="0"/>
              <a:t>We now need to obtain DNA sequences that contain the forward primer sequence for exon 5 of the opsin gene.  </a:t>
            </a:r>
            <a:r>
              <a:rPr lang="en-US" sz="1800" b="1" dirty="0"/>
              <a:t>Double-click</a:t>
            </a:r>
            <a:r>
              <a:rPr lang="en-US" sz="1800" dirty="0"/>
              <a:t> on the forward primer in the gray field to highlight it, then </a:t>
            </a:r>
            <a:r>
              <a:rPr lang="en-US" sz="1800" b="1" dirty="0"/>
              <a:t>right-click</a:t>
            </a:r>
            <a:r>
              <a:rPr lang="en-US" sz="1800" dirty="0"/>
              <a:t> in the field and select </a:t>
            </a:r>
            <a:r>
              <a:rPr lang="en-US" sz="1800" b="1" dirty="0"/>
              <a:t>Copy -&gt; selected text to clipboard and open NCBI Blast site</a:t>
            </a:r>
            <a:r>
              <a:rPr lang="en-US" sz="1800" dirty="0"/>
              <a:t>.</a:t>
            </a:r>
          </a:p>
        </p:txBody>
      </p:sp>
      <p:sp>
        <p:nvSpPr>
          <p:cNvPr id="9" name="TextBox 8">
            <a:extLst>
              <a:ext uri="{FF2B5EF4-FFF2-40B4-BE49-F238E27FC236}">
                <a16:creationId xmlns:a16="http://schemas.microsoft.com/office/drawing/2014/main" id="{BB74C1AE-4CE9-E140-A48E-059DEFD105D8}"/>
              </a:ext>
            </a:extLst>
          </p:cNvPr>
          <p:cNvSpPr txBox="1"/>
          <p:nvPr/>
        </p:nvSpPr>
        <p:spPr>
          <a:xfrm>
            <a:off x="584200" y="3624588"/>
            <a:ext cx="13805568" cy="646331"/>
          </a:xfrm>
          <a:prstGeom prst="rect">
            <a:avLst/>
          </a:prstGeom>
          <a:noFill/>
        </p:spPr>
        <p:txBody>
          <a:bodyPr wrap="square" rtlCol="0">
            <a:spAutoFit/>
          </a:bodyPr>
          <a:lstStyle/>
          <a:p>
            <a:r>
              <a:rPr lang="en-US" sz="1800" dirty="0"/>
              <a:t>Your default web browser will automatically open to the BLASTN page of the NCBI web site.  </a:t>
            </a:r>
            <a:r>
              <a:rPr lang="en-US" sz="1800" b="1" dirty="0"/>
              <a:t>Right-click</a:t>
            </a:r>
            <a:r>
              <a:rPr lang="en-US" sz="1800" dirty="0"/>
              <a:t> in the </a:t>
            </a:r>
            <a:r>
              <a:rPr lang="en-US" sz="1800" b="1" dirty="0"/>
              <a:t>Enter Query Sequence </a:t>
            </a:r>
            <a:r>
              <a:rPr lang="en-US" sz="1800" dirty="0"/>
              <a:t>box on this page, then </a:t>
            </a:r>
            <a:r>
              <a:rPr lang="en-US" sz="1800" b="1" dirty="0"/>
              <a:t>paste</a:t>
            </a:r>
            <a:r>
              <a:rPr lang="en-US" sz="1800" dirty="0"/>
              <a:t> the forward primer sequence into the box.  </a:t>
            </a:r>
            <a:r>
              <a:rPr lang="en-US" sz="1800" b="1" dirty="0"/>
              <a:t>You may have to paste more than once </a:t>
            </a:r>
            <a:r>
              <a:rPr lang="en-US" sz="1800" dirty="0"/>
              <a:t>for this to work.</a:t>
            </a:r>
          </a:p>
        </p:txBody>
      </p:sp>
      <p:pic>
        <p:nvPicPr>
          <p:cNvPr id="12" name="Picture 11">
            <a:extLst>
              <a:ext uri="{FF2B5EF4-FFF2-40B4-BE49-F238E27FC236}">
                <a16:creationId xmlns:a16="http://schemas.microsoft.com/office/drawing/2014/main" id="{E10A1FA2-076E-2A44-ABE1-55DC1350D24F}"/>
              </a:ext>
            </a:extLst>
          </p:cNvPr>
          <p:cNvPicPr>
            <a:picLocks noChangeAspect="1"/>
          </p:cNvPicPr>
          <p:nvPr/>
        </p:nvPicPr>
        <p:blipFill rotWithShape="1">
          <a:blip r:embed="rId2"/>
          <a:srcRect r="4546" b="2903"/>
          <a:stretch/>
        </p:blipFill>
        <p:spPr>
          <a:xfrm>
            <a:off x="2461795" y="7431072"/>
            <a:ext cx="8978900" cy="554907"/>
          </a:xfrm>
          <a:prstGeom prst="rect">
            <a:avLst/>
          </a:prstGeom>
        </p:spPr>
      </p:pic>
      <p:sp>
        <p:nvSpPr>
          <p:cNvPr id="13" name="TextBox 12">
            <a:extLst>
              <a:ext uri="{FF2B5EF4-FFF2-40B4-BE49-F238E27FC236}">
                <a16:creationId xmlns:a16="http://schemas.microsoft.com/office/drawing/2014/main" id="{502BFCB8-7F7E-DF40-95F9-024A073DA267}"/>
              </a:ext>
            </a:extLst>
          </p:cNvPr>
          <p:cNvSpPr txBox="1"/>
          <p:nvPr/>
        </p:nvSpPr>
        <p:spPr>
          <a:xfrm>
            <a:off x="584200" y="6881177"/>
            <a:ext cx="13805568" cy="369332"/>
          </a:xfrm>
          <a:prstGeom prst="rect">
            <a:avLst/>
          </a:prstGeom>
          <a:noFill/>
        </p:spPr>
        <p:txBody>
          <a:bodyPr wrap="square" rtlCol="0">
            <a:spAutoFit/>
          </a:bodyPr>
          <a:lstStyle/>
          <a:p>
            <a:r>
              <a:rPr lang="en-US" sz="1800" dirty="0"/>
              <a:t>Scroll down on the page and click the </a:t>
            </a:r>
            <a:r>
              <a:rPr lang="en-US" sz="1800" b="1" dirty="0"/>
              <a:t>BLAST</a:t>
            </a:r>
            <a:r>
              <a:rPr lang="en-US" sz="1800" dirty="0"/>
              <a:t> button…</a:t>
            </a:r>
          </a:p>
        </p:txBody>
      </p:sp>
      <p:pic>
        <p:nvPicPr>
          <p:cNvPr id="3" name="Picture 2">
            <a:extLst>
              <a:ext uri="{FF2B5EF4-FFF2-40B4-BE49-F238E27FC236}">
                <a16:creationId xmlns:a16="http://schemas.microsoft.com/office/drawing/2014/main" id="{2FFA1DAE-42E7-044B-A554-4CC673DAFC83}"/>
              </a:ext>
            </a:extLst>
          </p:cNvPr>
          <p:cNvPicPr>
            <a:picLocks noChangeAspect="1"/>
          </p:cNvPicPr>
          <p:nvPr/>
        </p:nvPicPr>
        <p:blipFill>
          <a:blip r:embed="rId3"/>
          <a:stretch>
            <a:fillRect/>
          </a:stretch>
        </p:blipFill>
        <p:spPr>
          <a:xfrm>
            <a:off x="2577766" y="1143919"/>
            <a:ext cx="8191500" cy="2235200"/>
          </a:xfrm>
          <a:prstGeom prst="rect">
            <a:avLst/>
          </a:prstGeom>
        </p:spPr>
      </p:pic>
      <p:pic>
        <p:nvPicPr>
          <p:cNvPr id="5" name="Picture 4">
            <a:extLst>
              <a:ext uri="{FF2B5EF4-FFF2-40B4-BE49-F238E27FC236}">
                <a16:creationId xmlns:a16="http://schemas.microsoft.com/office/drawing/2014/main" id="{FA423E23-9CB9-1F48-8ACF-FE30271AFF5F}"/>
              </a:ext>
            </a:extLst>
          </p:cNvPr>
          <p:cNvPicPr>
            <a:picLocks noChangeAspect="1"/>
          </p:cNvPicPr>
          <p:nvPr/>
        </p:nvPicPr>
        <p:blipFill rotWithShape="1">
          <a:blip r:embed="rId4"/>
          <a:srcRect t="10809"/>
          <a:stretch/>
        </p:blipFill>
        <p:spPr>
          <a:xfrm>
            <a:off x="2461795" y="4223927"/>
            <a:ext cx="8978900" cy="2480669"/>
          </a:xfrm>
          <a:prstGeom prst="rect">
            <a:avLst/>
          </a:prstGeom>
        </p:spPr>
      </p:pic>
      <p:cxnSp>
        <p:nvCxnSpPr>
          <p:cNvPr id="14" name="Straight Connector 13">
            <a:extLst>
              <a:ext uri="{FF2B5EF4-FFF2-40B4-BE49-F238E27FC236}">
                <a16:creationId xmlns:a16="http://schemas.microsoft.com/office/drawing/2014/main" id="{3D6527AD-1091-2646-A2E2-7F700413BBD5}"/>
              </a:ext>
            </a:extLst>
          </p:cNvPr>
          <p:cNvCxnSpPr>
            <a:cxnSpLocks/>
          </p:cNvCxnSpPr>
          <p:nvPr/>
        </p:nvCxnSpPr>
        <p:spPr>
          <a:xfrm>
            <a:off x="419100" y="3380843"/>
            <a:ext cx="132808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4ADA57-F3DC-8E4F-B746-BD942415E685}"/>
              </a:ext>
            </a:extLst>
          </p:cNvPr>
          <p:cNvCxnSpPr>
            <a:cxnSpLocks/>
          </p:cNvCxnSpPr>
          <p:nvPr/>
        </p:nvCxnSpPr>
        <p:spPr>
          <a:xfrm>
            <a:off x="419100" y="6708576"/>
            <a:ext cx="1328085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188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584200" y="725553"/>
            <a:ext cx="13721735" cy="646331"/>
          </a:xfrm>
          <a:prstGeom prst="rect">
            <a:avLst/>
          </a:prstGeom>
          <a:noFill/>
        </p:spPr>
        <p:txBody>
          <a:bodyPr wrap="square" rtlCol="0">
            <a:spAutoFit/>
          </a:bodyPr>
          <a:lstStyle/>
          <a:p>
            <a:r>
              <a:rPr lang="en-US" sz="1800" dirty="0"/>
              <a:t>Once the page appears showing results, scroll down on the page and select the first 10 hits (we are doing this strictly to illustrate the procedure; in reality you would want to carefully examine hits and select those most appropriate for the hypothesis you are testing).</a:t>
            </a:r>
          </a:p>
        </p:txBody>
      </p:sp>
      <p:pic>
        <p:nvPicPr>
          <p:cNvPr id="3" name="Picture 2">
            <a:extLst>
              <a:ext uri="{FF2B5EF4-FFF2-40B4-BE49-F238E27FC236}">
                <a16:creationId xmlns:a16="http://schemas.microsoft.com/office/drawing/2014/main" id="{6DA2B530-09C6-3B46-BEF1-E12EAEB10519}"/>
              </a:ext>
            </a:extLst>
          </p:cNvPr>
          <p:cNvPicPr>
            <a:picLocks noChangeAspect="1"/>
          </p:cNvPicPr>
          <p:nvPr/>
        </p:nvPicPr>
        <p:blipFill>
          <a:blip r:embed="rId2"/>
          <a:stretch>
            <a:fillRect/>
          </a:stretch>
        </p:blipFill>
        <p:spPr>
          <a:xfrm>
            <a:off x="1164055" y="1833679"/>
            <a:ext cx="12077700" cy="5143500"/>
          </a:xfrm>
          <a:prstGeom prst="rect">
            <a:avLst/>
          </a:prstGeom>
        </p:spPr>
      </p:pic>
    </p:spTree>
    <p:extLst>
      <p:ext uri="{BB962C8B-B14F-4D97-AF65-F5344CB8AC3E}">
        <p14:creationId xmlns:p14="http://schemas.microsoft.com/office/powerpoint/2010/main" val="3817575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584200" y="98829"/>
            <a:ext cx="13805568" cy="646331"/>
          </a:xfrm>
          <a:prstGeom prst="rect">
            <a:avLst/>
          </a:prstGeom>
          <a:noFill/>
        </p:spPr>
        <p:txBody>
          <a:bodyPr wrap="square" rtlCol="0">
            <a:spAutoFit/>
          </a:bodyPr>
          <a:lstStyle/>
          <a:p>
            <a:r>
              <a:rPr lang="en-US" sz="1800" dirty="0"/>
              <a:t>Click the </a:t>
            </a:r>
            <a:r>
              <a:rPr lang="en-US" sz="1800" b="1" dirty="0"/>
              <a:t>Download</a:t>
            </a:r>
            <a:r>
              <a:rPr lang="en-US" sz="1800" dirty="0"/>
              <a:t> button using the default setting (download the complete FASTA sequence).  Click the </a:t>
            </a:r>
            <a:r>
              <a:rPr lang="en-US" sz="1800" b="1" dirty="0"/>
              <a:t>Continue</a:t>
            </a:r>
            <a:r>
              <a:rPr lang="en-US" sz="1800" dirty="0"/>
              <a:t> button, select </a:t>
            </a:r>
            <a:r>
              <a:rPr lang="en-US" sz="1800" b="1" dirty="0"/>
              <a:t>Save File</a:t>
            </a:r>
            <a:r>
              <a:rPr lang="en-US" sz="1800" dirty="0"/>
              <a:t>, and click </a:t>
            </a:r>
            <a:r>
              <a:rPr lang="en-US" sz="1800" b="1" dirty="0"/>
              <a:t>OK</a:t>
            </a:r>
            <a:r>
              <a:rPr lang="en-US" sz="1800" dirty="0"/>
              <a:t>.  You will then be able to save the file to your desktop or another location on your computer.  </a:t>
            </a:r>
          </a:p>
        </p:txBody>
      </p:sp>
      <p:pic>
        <p:nvPicPr>
          <p:cNvPr id="3" name="Picture 2">
            <a:extLst>
              <a:ext uri="{FF2B5EF4-FFF2-40B4-BE49-F238E27FC236}">
                <a16:creationId xmlns:a16="http://schemas.microsoft.com/office/drawing/2014/main" id="{A75DD5CD-CA59-6445-8926-D7DF7A0BE190}"/>
              </a:ext>
            </a:extLst>
          </p:cNvPr>
          <p:cNvPicPr>
            <a:picLocks noChangeAspect="1"/>
          </p:cNvPicPr>
          <p:nvPr/>
        </p:nvPicPr>
        <p:blipFill rotWithShape="1">
          <a:blip r:embed="rId2"/>
          <a:srcRect r="60461"/>
          <a:stretch/>
        </p:blipFill>
        <p:spPr>
          <a:xfrm>
            <a:off x="1068805" y="1091147"/>
            <a:ext cx="4850733" cy="4152900"/>
          </a:xfrm>
          <a:prstGeom prst="rect">
            <a:avLst/>
          </a:prstGeom>
        </p:spPr>
      </p:pic>
      <p:pic>
        <p:nvPicPr>
          <p:cNvPr id="4" name="Picture 3">
            <a:extLst>
              <a:ext uri="{FF2B5EF4-FFF2-40B4-BE49-F238E27FC236}">
                <a16:creationId xmlns:a16="http://schemas.microsoft.com/office/drawing/2014/main" id="{B9DDB199-1A6D-6145-85D5-0A6331BE7AA6}"/>
              </a:ext>
            </a:extLst>
          </p:cNvPr>
          <p:cNvPicPr>
            <a:picLocks noChangeAspect="1"/>
          </p:cNvPicPr>
          <p:nvPr/>
        </p:nvPicPr>
        <p:blipFill rotWithShape="1">
          <a:blip r:embed="rId3"/>
          <a:srcRect l="939" t="803" r="1221" b="663"/>
          <a:stretch/>
        </p:blipFill>
        <p:spPr>
          <a:xfrm>
            <a:off x="7347283" y="976847"/>
            <a:ext cx="5566611" cy="4267200"/>
          </a:xfrm>
          <a:prstGeom prst="rect">
            <a:avLst/>
          </a:prstGeom>
        </p:spPr>
      </p:pic>
      <p:sp>
        <p:nvSpPr>
          <p:cNvPr id="9" name="TextBox 8">
            <a:extLst>
              <a:ext uri="{FF2B5EF4-FFF2-40B4-BE49-F238E27FC236}">
                <a16:creationId xmlns:a16="http://schemas.microsoft.com/office/drawing/2014/main" id="{4851B68D-CEDB-E54A-BFD5-08C890B39606}"/>
              </a:ext>
            </a:extLst>
          </p:cNvPr>
          <p:cNvSpPr txBox="1"/>
          <p:nvPr/>
        </p:nvSpPr>
        <p:spPr>
          <a:xfrm>
            <a:off x="584200" y="5760172"/>
            <a:ext cx="13805568" cy="923330"/>
          </a:xfrm>
          <a:prstGeom prst="rect">
            <a:avLst/>
          </a:prstGeom>
          <a:noFill/>
        </p:spPr>
        <p:txBody>
          <a:bodyPr wrap="square" rtlCol="0">
            <a:spAutoFit/>
          </a:bodyPr>
          <a:lstStyle/>
          <a:p>
            <a:r>
              <a:rPr lang="en-US" sz="1800" dirty="0"/>
              <a:t>The filename will be saved by the NCBI site with the name </a:t>
            </a:r>
            <a:r>
              <a:rPr lang="en-US" sz="1800" b="1" dirty="0"/>
              <a:t>seqdump.txt</a:t>
            </a:r>
            <a:r>
              <a:rPr lang="en-US" sz="1800" dirty="0"/>
              <a:t>.  After locating the downloaded file, </a:t>
            </a:r>
            <a:r>
              <a:rPr lang="en-US" sz="1800" b="1" dirty="0"/>
              <a:t>change the name of the file</a:t>
            </a:r>
            <a:r>
              <a:rPr lang="en-US" sz="1800" dirty="0"/>
              <a:t>, making sure to begin the filename with the letters </a:t>
            </a:r>
            <a:r>
              <a:rPr lang="en-US" sz="1800" b="1" dirty="0"/>
              <a:t>DNA.  </a:t>
            </a:r>
            <a:r>
              <a:rPr lang="en-US" sz="1800" dirty="0"/>
              <a:t>Otherwise, Case It v7 will not recognize it as a DNA file.  In this example, the file has simply been name </a:t>
            </a:r>
            <a:r>
              <a:rPr lang="en-US" sz="1800" b="1" dirty="0"/>
              <a:t>DNA seqdump.txt</a:t>
            </a:r>
            <a:r>
              <a:rPr lang="en-US" sz="1800" dirty="0"/>
              <a:t>, but you should give it a more descriptive name that retains the DNA prefix.</a:t>
            </a:r>
          </a:p>
        </p:txBody>
      </p:sp>
      <p:pic>
        <p:nvPicPr>
          <p:cNvPr id="11" name="Picture 10">
            <a:extLst>
              <a:ext uri="{FF2B5EF4-FFF2-40B4-BE49-F238E27FC236}">
                <a16:creationId xmlns:a16="http://schemas.microsoft.com/office/drawing/2014/main" id="{15824DE6-4A45-0D46-86B6-1633986F29E7}"/>
              </a:ext>
            </a:extLst>
          </p:cNvPr>
          <p:cNvPicPr>
            <a:picLocks noChangeAspect="1"/>
          </p:cNvPicPr>
          <p:nvPr/>
        </p:nvPicPr>
        <p:blipFill>
          <a:blip r:embed="rId4"/>
          <a:stretch>
            <a:fillRect/>
          </a:stretch>
        </p:blipFill>
        <p:spPr>
          <a:xfrm>
            <a:off x="5919538" y="7164451"/>
            <a:ext cx="2273300" cy="901700"/>
          </a:xfrm>
          <a:prstGeom prst="rect">
            <a:avLst/>
          </a:prstGeom>
        </p:spPr>
      </p:pic>
      <p:cxnSp>
        <p:nvCxnSpPr>
          <p:cNvPr id="12" name="Straight Connector 11">
            <a:extLst>
              <a:ext uri="{FF2B5EF4-FFF2-40B4-BE49-F238E27FC236}">
                <a16:creationId xmlns:a16="http://schemas.microsoft.com/office/drawing/2014/main" id="{B45F4E8D-1929-F04E-84D2-FC97C33BC560}"/>
              </a:ext>
            </a:extLst>
          </p:cNvPr>
          <p:cNvCxnSpPr>
            <a:cxnSpLocks/>
          </p:cNvCxnSpPr>
          <p:nvPr/>
        </p:nvCxnSpPr>
        <p:spPr>
          <a:xfrm>
            <a:off x="706854" y="5230981"/>
            <a:ext cx="1328085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653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391696" y="545068"/>
            <a:ext cx="13805568" cy="369332"/>
          </a:xfrm>
          <a:prstGeom prst="rect">
            <a:avLst/>
          </a:prstGeom>
          <a:noFill/>
        </p:spPr>
        <p:txBody>
          <a:bodyPr wrap="square" rtlCol="0">
            <a:spAutoFit/>
          </a:bodyPr>
          <a:lstStyle/>
          <a:p>
            <a:r>
              <a:rPr lang="en-US" sz="1800" dirty="0"/>
              <a:t>Use the </a:t>
            </a:r>
            <a:r>
              <a:rPr lang="en-US" sz="1800" b="1" dirty="0"/>
              <a:t>DNA</a:t>
            </a:r>
            <a:r>
              <a:rPr lang="en-US" sz="1800" dirty="0"/>
              <a:t> button on the silver button bar to open the file.  Enter </a:t>
            </a:r>
            <a:r>
              <a:rPr lang="en-US" sz="1800" b="1" u="sng" dirty="0"/>
              <a:t>70</a:t>
            </a:r>
            <a:r>
              <a:rPr lang="en-US" sz="1800" dirty="0"/>
              <a:t> in the </a:t>
            </a:r>
            <a:r>
              <a:rPr lang="en-US" sz="1800" b="1" dirty="0"/>
              <a:t>match %</a:t>
            </a:r>
            <a:r>
              <a:rPr lang="en-US" sz="1800" dirty="0"/>
              <a:t> field and click the </a:t>
            </a:r>
            <a:r>
              <a:rPr lang="en-US" sz="1800" b="1" u="sng" dirty="0"/>
              <a:t>Set</a:t>
            </a:r>
            <a:r>
              <a:rPr lang="en-US" sz="1800" b="1" dirty="0"/>
              <a:t> </a:t>
            </a:r>
            <a:r>
              <a:rPr lang="en-US" sz="1800" dirty="0"/>
              <a:t>button. </a:t>
            </a:r>
          </a:p>
        </p:txBody>
      </p:sp>
      <p:pic>
        <p:nvPicPr>
          <p:cNvPr id="4" name="Picture 3">
            <a:extLst>
              <a:ext uri="{FF2B5EF4-FFF2-40B4-BE49-F238E27FC236}">
                <a16:creationId xmlns:a16="http://schemas.microsoft.com/office/drawing/2014/main" id="{BB21873C-48A1-F248-8C07-3223BDC5922D}"/>
              </a:ext>
            </a:extLst>
          </p:cNvPr>
          <p:cNvPicPr>
            <a:picLocks noChangeAspect="1"/>
          </p:cNvPicPr>
          <p:nvPr/>
        </p:nvPicPr>
        <p:blipFill>
          <a:blip r:embed="rId2"/>
          <a:stretch>
            <a:fillRect/>
          </a:stretch>
        </p:blipFill>
        <p:spPr>
          <a:xfrm>
            <a:off x="1217196" y="1254212"/>
            <a:ext cx="11163300" cy="2374900"/>
          </a:xfrm>
          <a:prstGeom prst="rect">
            <a:avLst/>
          </a:prstGeom>
        </p:spPr>
      </p:pic>
      <p:cxnSp>
        <p:nvCxnSpPr>
          <p:cNvPr id="14" name="Straight Arrow Connector 13">
            <a:extLst>
              <a:ext uri="{FF2B5EF4-FFF2-40B4-BE49-F238E27FC236}">
                <a16:creationId xmlns:a16="http://schemas.microsoft.com/office/drawing/2014/main" id="{8E3B9F45-9DB8-0247-9F28-43F4F4B85412}"/>
              </a:ext>
            </a:extLst>
          </p:cNvPr>
          <p:cNvCxnSpPr>
            <a:cxnSpLocks/>
          </p:cNvCxnSpPr>
          <p:nvPr/>
        </p:nvCxnSpPr>
        <p:spPr>
          <a:xfrm>
            <a:off x="10427370" y="834190"/>
            <a:ext cx="513347" cy="187221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21FFEC78-DAC4-3A4D-9E84-4955915347D2}"/>
              </a:ext>
            </a:extLst>
          </p:cNvPr>
          <p:cNvPicPr>
            <a:picLocks noChangeAspect="1"/>
          </p:cNvPicPr>
          <p:nvPr/>
        </p:nvPicPr>
        <p:blipFill rotWithShape="1">
          <a:blip r:embed="rId3"/>
          <a:srcRect l="1223" t="1333"/>
          <a:stretch/>
        </p:blipFill>
        <p:spPr>
          <a:xfrm>
            <a:off x="1217196" y="4940968"/>
            <a:ext cx="10524958" cy="2894598"/>
          </a:xfrm>
          <a:prstGeom prst="rect">
            <a:avLst/>
          </a:prstGeom>
        </p:spPr>
      </p:pic>
      <p:sp>
        <p:nvSpPr>
          <p:cNvPr id="30" name="TextBox 29">
            <a:extLst>
              <a:ext uri="{FF2B5EF4-FFF2-40B4-BE49-F238E27FC236}">
                <a16:creationId xmlns:a16="http://schemas.microsoft.com/office/drawing/2014/main" id="{A8CC63AB-027D-AE40-9FAA-646278DC1AA4}"/>
              </a:ext>
            </a:extLst>
          </p:cNvPr>
          <p:cNvSpPr txBox="1"/>
          <p:nvPr/>
        </p:nvSpPr>
        <p:spPr>
          <a:xfrm>
            <a:off x="391696" y="4229434"/>
            <a:ext cx="13970668" cy="369332"/>
          </a:xfrm>
          <a:prstGeom prst="rect">
            <a:avLst/>
          </a:prstGeom>
          <a:noFill/>
        </p:spPr>
        <p:txBody>
          <a:bodyPr wrap="square" rtlCol="0">
            <a:spAutoFit/>
          </a:bodyPr>
          <a:lstStyle/>
          <a:p>
            <a:r>
              <a:rPr lang="en-US" sz="1800" dirty="0"/>
              <a:t>Shift-click in the </a:t>
            </a:r>
            <a:r>
              <a:rPr lang="en-US" sz="1800" b="1" dirty="0"/>
              <a:t>Opened &amp; processed</a:t>
            </a:r>
            <a:r>
              <a:rPr lang="en-US" sz="1800" dirty="0"/>
              <a:t> window to select all 10 lines (only 3 of which are shown here), then click the </a:t>
            </a:r>
            <a:r>
              <a:rPr lang="en-US" sz="1800" b="1" dirty="0"/>
              <a:t>Run</a:t>
            </a:r>
            <a:r>
              <a:rPr lang="en-US" sz="1800" dirty="0"/>
              <a:t> button and select </a:t>
            </a:r>
            <a:r>
              <a:rPr lang="en-US" sz="1800" b="1" dirty="0"/>
              <a:t>Run PCR</a:t>
            </a:r>
            <a:r>
              <a:rPr lang="en-US" sz="1800" dirty="0"/>
              <a:t>.</a:t>
            </a:r>
          </a:p>
        </p:txBody>
      </p:sp>
      <p:cxnSp>
        <p:nvCxnSpPr>
          <p:cNvPr id="21" name="Straight Arrow Connector 20">
            <a:extLst>
              <a:ext uri="{FF2B5EF4-FFF2-40B4-BE49-F238E27FC236}">
                <a16:creationId xmlns:a16="http://schemas.microsoft.com/office/drawing/2014/main" id="{C08DB60C-043E-B041-AD30-C452BBECAEA1}"/>
              </a:ext>
            </a:extLst>
          </p:cNvPr>
          <p:cNvCxnSpPr>
            <a:cxnSpLocks/>
          </p:cNvCxnSpPr>
          <p:nvPr/>
        </p:nvCxnSpPr>
        <p:spPr>
          <a:xfrm>
            <a:off x="6994358" y="834190"/>
            <a:ext cx="3561347" cy="160747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088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584200" y="311357"/>
            <a:ext cx="13805568" cy="646331"/>
          </a:xfrm>
          <a:prstGeom prst="rect">
            <a:avLst/>
          </a:prstGeom>
          <a:noFill/>
        </p:spPr>
        <p:txBody>
          <a:bodyPr wrap="square" rtlCol="0">
            <a:spAutoFit/>
          </a:bodyPr>
          <a:lstStyle/>
          <a:p>
            <a:r>
              <a:rPr lang="en-US" sz="1800" dirty="0"/>
              <a:t>PCR products appear in the O&amp;P windows, designated by arrows at the beginning of each filename.  </a:t>
            </a:r>
            <a:r>
              <a:rPr lang="en-US" sz="1800" b="1" dirty="0"/>
              <a:t>Right-click</a:t>
            </a:r>
            <a:r>
              <a:rPr lang="en-US" sz="1800" dirty="0"/>
              <a:t> on the large white field and select </a:t>
            </a:r>
            <a:r>
              <a:rPr lang="en-US" sz="1800" b="1" dirty="0"/>
              <a:t>PCR results -&gt; Put match % results into upper field</a:t>
            </a:r>
            <a:r>
              <a:rPr lang="en-US" sz="1800" dirty="0"/>
              <a:t>.  </a:t>
            </a:r>
          </a:p>
        </p:txBody>
      </p:sp>
      <p:pic>
        <p:nvPicPr>
          <p:cNvPr id="5" name="Picture 4">
            <a:extLst>
              <a:ext uri="{FF2B5EF4-FFF2-40B4-BE49-F238E27FC236}">
                <a16:creationId xmlns:a16="http://schemas.microsoft.com/office/drawing/2014/main" id="{0028B7DA-9374-D54D-AC46-6C98F4D61141}"/>
              </a:ext>
            </a:extLst>
          </p:cNvPr>
          <p:cNvPicPr>
            <a:picLocks noChangeAspect="1"/>
          </p:cNvPicPr>
          <p:nvPr/>
        </p:nvPicPr>
        <p:blipFill>
          <a:blip r:embed="rId2"/>
          <a:stretch>
            <a:fillRect/>
          </a:stretch>
        </p:blipFill>
        <p:spPr>
          <a:xfrm>
            <a:off x="2093829" y="1132151"/>
            <a:ext cx="11341100" cy="7683500"/>
          </a:xfrm>
          <a:prstGeom prst="rect">
            <a:avLst/>
          </a:prstGeom>
        </p:spPr>
      </p:pic>
    </p:spTree>
    <p:extLst>
      <p:ext uri="{BB962C8B-B14F-4D97-AF65-F5344CB8AC3E}">
        <p14:creationId xmlns:p14="http://schemas.microsoft.com/office/powerpoint/2010/main" val="300757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419100" y="304800"/>
            <a:ext cx="14334958" cy="1200329"/>
          </a:xfrm>
          <a:prstGeom prst="rect">
            <a:avLst/>
          </a:prstGeom>
          <a:noFill/>
        </p:spPr>
        <p:txBody>
          <a:bodyPr wrap="square" rtlCol="0">
            <a:spAutoFit/>
          </a:bodyPr>
          <a:lstStyle/>
          <a:p>
            <a:r>
              <a:rPr lang="en-US" sz="1800" dirty="0"/>
              <a:t>For the first PCR product, there was a 100% match for the forward primer (FP), and a 94.74% match for the reverse primer.  Note that the forward primer in the white field is the same as  the forward primer in the gray field, whereas the reverse primer (RP) in the white field is the </a:t>
            </a:r>
            <a:r>
              <a:rPr lang="en-US" sz="1800" b="1" dirty="0"/>
              <a:t>reverse complement </a:t>
            </a:r>
            <a:r>
              <a:rPr lang="en-US" sz="1800" dirty="0"/>
              <a:t>of the reverse primer sequence in the gray field.  When Case It v7 opens primer files, it automatically converts the reverse primer into its reverse complementary sequence.  To see why this is necessary, click the </a:t>
            </a:r>
            <a:r>
              <a:rPr lang="en-US" sz="1800" b="1" dirty="0"/>
              <a:t>Tutorials</a:t>
            </a:r>
            <a:r>
              <a:rPr lang="en-US" sz="1800" dirty="0"/>
              <a:t> menu and watch the video tutorial called </a:t>
            </a:r>
            <a:r>
              <a:rPr lang="en-US" sz="1800" b="1" dirty="0"/>
              <a:t>Show PCR primer sites</a:t>
            </a:r>
            <a:r>
              <a:rPr lang="en-US" sz="1800" dirty="0"/>
              <a:t>.</a:t>
            </a:r>
          </a:p>
        </p:txBody>
      </p:sp>
      <p:pic>
        <p:nvPicPr>
          <p:cNvPr id="7" name="Picture 6">
            <a:extLst>
              <a:ext uri="{FF2B5EF4-FFF2-40B4-BE49-F238E27FC236}">
                <a16:creationId xmlns:a16="http://schemas.microsoft.com/office/drawing/2014/main" id="{9DD73A6E-F25A-314D-A3E4-7C491A019921}"/>
              </a:ext>
            </a:extLst>
          </p:cNvPr>
          <p:cNvPicPr>
            <a:picLocks noChangeAspect="1"/>
          </p:cNvPicPr>
          <p:nvPr/>
        </p:nvPicPr>
        <p:blipFill rotWithShape="1">
          <a:blip r:embed="rId2"/>
          <a:srcRect l="1099"/>
          <a:stretch/>
        </p:blipFill>
        <p:spPr>
          <a:xfrm>
            <a:off x="1397000" y="1869725"/>
            <a:ext cx="11517897" cy="3975100"/>
          </a:xfrm>
          <a:prstGeom prst="rect">
            <a:avLst/>
          </a:prstGeom>
        </p:spPr>
      </p:pic>
      <p:cxnSp>
        <p:nvCxnSpPr>
          <p:cNvPr id="17" name="Straight Arrow Connector 16">
            <a:extLst>
              <a:ext uri="{FF2B5EF4-FFF2-40B4-BE49-F238E27FC236}">
                <a16:creationId xmlns:a16="http://schemas.microsoft.com/office/drawing/2014/main" id="{C9FF63B4-326A-AA47-8C75-06D0C5C5A908}"/>
              </a:ext>
            </a:extLst>
          </p:cNvPr>
          <p:cNvCxnSpPr>
            <a:cxnSpLocks/>
          </p:cNvCxnSpPr>
          <p:nvPr/>
        </p:nvCxnSpPr>
        <p:spPr>
          <a:xfrm>
            <a:off x="7972926" y="1426324"/>
            <a:ext cx="2566737" cy="6591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44C16F8-154F-1B4F-8B5E-6B7A24C799F4}"/>
              </a:ext>
            </a:extLst>
          </p:cNvPr>
          <p:cNvSpPr txBox="1"/>
          <p:nvPr/>
        </p:nvSpPr>
        <p:spPr>
          <a:xfrm>
            <a:off x="419100" y="6137479"/>
            <a:ext cx="13505281" cy="2308324"/>
          </a:xfrm>
          <a:prstGeom prst="rect">
            <a:avLst/>
          </a:prstGeom>
          <a:noFill/>
        </p:spPr>
        <p:txBody>
          <a:bodyPr wrap="square" rtlCol="0">
            <a:spAutoFit/>
          </a:bodyPr>
          <a:lstStyle/>
          <a:p>
            <a:r>
              <a:rPr lang="en-US" sz="1800" dirty="0"/>
              <a:t>You can experiment with re-running PCR with different match percent settings, to find an optimal setting for particular combinations of primers and sequences being searched during the PCR procedure.  Settings that are </a:t>
            </a:r>
            <a:r>
              <a:rPr lang="en-US" sz="1800" b="1" dirty="0"/>
              <a:t>too high</a:t>
            </a:r>
            <a:r>
              <a:rPr lang="en-US" sz="1800" dirty="0"/>
              <a:t> may miss FP and/or RP sites, whereas settings that are </a:t>
            </a:r>
            <a:r>
              <a:rPr lang="en-US" sz="1800" b="1" dirty="0"/>
              <a:t>too low </a:t>
            </a:r>
            <a:r>
              <a:rPr lang="en-US" sz="1800" dirty="0"/>
              <a:t>may match with spurious FP and RP sites, rendering the results meaningless.  </a:t>
            </a:r>
          </a:p>
          <a:p>
            <a:endParaRPr lang="en-US" sz="1800" dirty="0"/>
          </a:p>
          <a:p>
            <a:r>
              <a:rPr lang="en-US" sz="1800" b="1" u="sng" dirty="0"/>
              <a:t>Note</a:t>
            </a:r>
            <a:r>
              <a:rPr lang="en-US" sz="1800" dirty="0"/>
              <a:t>:  The default match % setting is 100% because existing cases were originally developed with primers that matched exactly, and earlier versions of Case It did not have the capability of finding locations with less than a 100% match.  With Version 7, it is now possible to use any % match setting, making the simulation more useful for research purposes. </a:t>
            </a:r>
          </a:p>
          <a:p>
            <a:endParaRPr lang="en-US" sz="1800" dirty="0"/>
          </a:p>
        </p:txBody>
      </p:sp>
      <p:cxnSp>
        <p:nvCxnSpPr>
          <p:cNvPr id="20" name="Straight Connector 19">
            <a:extLst>
              <a:ext uri="{FF2B5EF4-FFF2-40B4-BE49-F238E27FC236}">
                <a16:creationId xmlns:a16="http://schemas.microsoft.com/office/drawing/2014/main" id="{7376B029-B938-C244-8278-98229755475C}"/>
              </a:ext>
            </a:extLst>
          </p:cNvPr>
          <p:cNvCxnSpPr>
            <a:cxnSpLocks/>
          </p:cNvCxnSpPr>
          <p:nvPr/>
        </p:nvCxnSpPr>
        <p:spPr>
          <a:xfrm>
            <a:off x="419100" y="6025184"/>
            <a:ext cx="135052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BDE924C-CCFA-404B-A84B-459D99D205D6}"/>
              </a:ext>
            </a:extLst>
          </p:cNvPr>
          <p:cNvCxnSpPr>
            <a:cxnSpLocks/>
          </p:cNvCxnSpPr>
          <p:nvPr/>
        </p:nvCxnSpPr>
        <p:spPr>
          <a:xfrm>
            <a:off x="419100" y="7172195"/>
            <a:ext cx="135052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032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9" name="TextBox 18">
            <a:extLst>
              <a:ext uri="{FF2B5EF4-FFF2-40B4-BE49-F238E27FC236}">
                <a16:creationId xmlns:a16="http://schemas.microsoft.com/office/drawing/2014/main" id="{3762A6A4-8050-E349-A4A9-DCCCD8DCD03A}"/>
              </a:ext>
            </a:extLst>
          </p:cNvPr>
          <p:cNvSpPr txBox="1"/>
          <p:nvPr/>
        </p:nvSpPr>
        <p:spPr>
          <a:xfrm>
            <a:off x="377991" y="15299"/>
            <a:ext cx="14252409" cy="1064394"/>
          </a:xfrm>
          <a:prstGeom prst="rect">
            <a:avLst/>
          </a:prstGeom>
          <a:noFill/>
        </p:spPr>
        <p:txBody>
          <a:bodyPr wrap="square" rtlCol="0">
            <a:spAutoFit/>
          </a:bodyPr>
          <a:lstStyle/>
          <a:p>
            <a:r>
              <a:rPr lang="en-US" sz="1800" dirty="0"/>
              <a:t>These PCR products can now be analyzed via multiple alignment and tree-building.  First, </a:t>
            </a:r>
            <a:r>
              <a:rPr lang="en-US" sz="1800" b="1" dirty="0"/>
              <a:t>shift-click</a:t>
            </a:r>
            <a:r>
              <a:rPr lang="en-US" sz="1800" dirty="0"/>
              <a:t> to highlight all PCR products (lines preceded by arrows) in the </a:t>
            </a:r>
            <a:r>
              <a:rPr lang="en-US" sz="1800" b="1" dirty="0"/>
              <a:t>Opened &amp; processed </a:t>
            </a:r>
            <a:r>
              <a:rPr lang="en-US" sz="1800" dirty="0"/>
              <a:t>window, then click the </a:t>
            </a:r>
            <a:r>
              <a:rPr lang="en-US" sz="1800" b="1" dirty="0"/>
              <a:t>Analyze</a:t>
            </a:r>
            <a:r>
              <a:rPr lang="en-US" sz="1800" dirty="0"/>
              <a:t> button at the bottom of that window and select </a:t>
            </a:r>
            <a:r>
              <a:rPr lang="en-US" sz="1800" b="1" dirty="0"/>
              <a:t>Export -&gt; Add selected file(s)…</a:t>
            </a:r>
          </a:p>
          <a:p>
            <a:pPr>
              <a:lnSpc>
                <a:spcPts val="1060"/>
              </a:lnSpc>
            </a:pPr>
            <a:endParaRPr lang="en-US" sz="1800" b="1" dirty="0"/>
          </a:p>
          <a:p>
            <a:endParaRPr lang="en-US" sz="1800" dirty="0"/>
          </a:p>
        </p:txBody>
      </p:sp>
      <p:cxnSp>
        <p:nvCxnSpPr>
          <p:cNvPr id="11" name="Straight Connector 10">
            <a:extLst>
              <a:ext uri="{FF2B5EF4-FFF2-40B4-BE49-F238E27FC236}">
                <a16:creationId xmlns:a16="http://schemas.microsoft.com/office/drawing/2014/main" id="{B863036F-0456-E54B-AD8F-922DD1BDD53F}"/>
              </a:ext>
            </a:extLst>
          </p:cNvPr>
          <p:cNvCxnSpPr>
            <a:cxnSpLocks/>
          </p:cNvCxnSpPr>
          <p:nvPr/>
        </p:nvCxnSpPr>
        <p:spPr>
          <a:xfrm>
            <a:off x="7734300" y="10429092"/>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4923E96-893F-CE4C-AD3E-739B8D0EBD2F}"/>
              </a:ext>
            </a:extLst>
          </p:cNvPr>
          <p:cNvPicPr>
            <a:picLocks noChangeAspect="1"/>
          </p:cNvPicPr>
          <p:nvPr/>
        </p:nvPicPr>
        <p:blipFill rotWithShape="1">
          <a:blip r:embed="rId2"/>
          <a:srcRect t="1584"/>
          <a:stretch/>
        </p:blipFill>
        <p:spPr>
          <a:xfrm>
            <a:off x="2540000" y="834189"/>
            <a:ext cx="9156700" cy="8061672"/>
          </a:xfrm>
          <a:prstGeom prst="rect">
            <a:avLst/>
          </a:prstGeom>
        </p:spPr>
      </p:pic>
      <p:cxnSp>
        <p:nvCxnSpPr>
          <p:cNvPr id="9" name="Straight Arrow Connector 8">
            <a:extLst>
              <a:ext uri="{FF2B5EF4-FFF2-40B4-BE49-F238E27FC236}">
                <a16:creationId xmlns:a16="http://schemas.microsoft.com/office/drawing/2014/main" id="{85A30ACB-B4CC-FB4B-B176-A64007A379BB}"/>
              </a:ext>
            </a:extLst>
          </p:cNvPr>
          <p:cNvCxnSpPr>
            <a:cxnSpLocks/>
          </p:cNvCxnSpPr>
          <p:nvPr/>
        </p:nvCxnSpPr>
        <p:spPr>
          <a:xfrm flipH="1">
            <a:off x="4186989" y="547496"/>
            <a:ext cx="2033837" cy="715271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01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9" name="TextBox 18">
            <a:extLst>
              <a:ext uri="{FF2B5EF4-FFF2-40B4-BE49-F238E27FC236}">
                <a16:creationId xmlns:a16="http://schemas.microsoft.com/office/drawing/2014/main" id="{3762A6A4-8050-E349-A4A9-DCCCD8DCD03A}"/>
              </a:ext>
            </a:extLst>
          </p:cNvPr>
          <p:cNvSpPr txBox="1"/>
          <p:nvPr/>
        </p:nvSpPr>
        <p:spPr>
          <a:xfrm>
            <a:off x="419100" y="244512"/>
            <a:ext cx="14252409" cy="1200329"/>
          </a:xfrm>
          <a:prstGeom prst="rect">
            <a:avLst/>
          </a:prstGeom>
          <a:noFill/>
        </p:spPr>
        <p:txBody>
          <a:bodyPr wrap="square" rtlCol="0">
            <a:spAutoFit/>
          </a:bodyPr>
          <a:lstStyle/>
          <a:p>
            <a:r>
              <a:rPr lang="en-US" sz="1800" dirty="0"/>
              <a:t>The PCR products have been added to the Export field of the Sequence Analysis window.  Scroll through the Export field to verify that PCR products were generated for all files except </a:t>
            </a:r>
            <a:r>
              <a:rPr lang="en-US" sz="1800" b="1" dirty="0"/>
              <a:t>&gt;AH012134.2_Leontopithecus</a:t>
            </a:r>
            <a:r>
              <a:rPr lang="en-US" sz="1800" dirty="0"/>
              <a:t>.  Select the lines shown highlighted below and delete them by selecting them and hitting the </a:t>
            </a:r>
            <a:r>
              <a:rPr lang="en-US" sz="1800" b="1" dirty="0"/>
              <a:t>Delete</a:t>
            </a:r>
            <a:r>
              <a:rPr lang="en-US" sz="1800" dirty="0"/>
              <a:t> key of your keyboard.   </a:t>
            </a:r>
          </a:p>
          <a:p>
            <a:endParaRPr lang="en-US" sz="1800" dirty="0"/>
          </a:p>
        </p:txBody>
      </p:sp>
      <p:cxnSp>
        <p:nvCxnSpPr>
          <p:cNvPr id="11" name="Straight Connector 10">
            <a:extLst>
              <a:ext uri="{FF2B5EF4-FFF2-40B4-BE49-F238E27FC236}">
                <a16:creationId xmlns:a16="http://schemas.microsoft.com/office/drawing/2014/main" id="{B863036F-0456-E54B-AD8F-922DD1BDD53F}"/>
              </a:ext>
            </a:extLst>
          </p:cNvPr>
          <p:cNvCxnSpPr>
            <a:cxnSpLocks/>
          </p:cNvCxnSpPr>
          <p:nvPr/>
        </p:nvCxnSpPr>
        <p:spPr>
          <a:xfrm>
            <a:off x="7734300" y="10429092"/>
            <a:ext cx="1328085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ight Arrow 5">
            <a:extLst>
              <a:ext uri="{FF2B5EF4-FFF2-40B4-BE49-F238E27FC236}">
                <a16:creationId xmlns:a16="http://schemas.microsoft.com/office/drawing/2014/main" id="{466C2DE6-5559-B74B-AE11-EA7C97F39F2D}"/>
              </a:ext>
            </a:extLst>
          </p:cNvPr>
          <p:cNvSpPr/>
          <p:nvPr/>
        </p:nvSpPr>
        <p:spPr>
          <a:xfrm rot="10800000">
            <a:off x="9256964" y="3338423"/>
            <a:ext cx="593558" cy="160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C1B7880-1315-A848-ABFD-B22E01A61673}"/>
              </a:ext>
            </a:extLst>
          </p:cNvPr>
          <p:cNvSpPr txBox="1"/>
          <p:nvPr/>
        </p:nvSpPr>
        <p:spPr>
          <a:xfrm>
            <a:off x="9850522" y="3233967"/>
            <a:ext cx="850232" cy="369332"/>
          </a:xfrm>
          <a:prstGeom prst="rect">
            <a:avLst/>
          </a:prstGeom>
          <a:noFill/>
        </p:spPr>
        <p:txBody>
          <a:bodyPr wrap="square" rtlCol="0">
            <a:spAutoFit/>
          </a:bodyPr>
          <a:lstStyle/>
          <a:p>
            <a:r>
              <a:rPr lang="en-US" sz="1800" b="1" dirty="0"/>
              <a:t>Delete</a:t>
            </a:r>
            <a:endParaRPr lang="en-US" sz="1800" dirty="0"/>
          </a:p>
        </p:txBody>
      </p:sp>
      <p:pic>
        <p:nvPicPr>
          <p:cNvPr id="9" name="Picture 8">
            <a:extLst>
              <a:ext uri="{FF2B5EF4-FFF2-40B4-BE49-F238E27FC236}">
                <a16:creationId xmlns:a16="http://schemas.microsoft.com/office/drawing/2014/main" id="{9378138B-220D-334D-8D16-FB5F44F4BE34}"/>
              </a:ext>
            </a:extLst>
          </p:cNvPr>
          <p:cNvPicPr>
            <a:picLocks noChangeAspect="1"/>
          </p:cNvPicPr>
          <p:nvPr/>
        </p:nvPicPr>
        <p:blipFill>
          <a:blip r:embed="rId2"/>
          <a:stretch>
            <a:fillRect/>
          </a:stretch>
        </p:blipFill>
        <p:spPr>
          <a:xfrm>
            <a:off x="3489827" y="1491299"/>
            <a:ext cx="5486400" cy="7010400"/>
          </a:xfrm>
          <a:prstGeom prst="rect">
            <a:avLst/>
          </a:prstGeom>
        </p:spPr>
      </p:pic>
    </p:spTree>
    <p:extLst>
      <p:ext uri="{BB962C8B-B14F-4D97-AF65-F5344CB8AC3E}">
        <p14:creationId xmlns:p14="http://schemas.microsoft.com/office/powerpoint/2010/main" val="1677071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cxnSp>
        <p:nvCxnSpPr>
          <p:cNvPr id="11" name="Straight Connector 10">
            <a:extLst>
              <a:ext uri="{FF2B5EF4-FFF2-40B4-BE49-F238E27FC236}">
                <a16:creationId xmlns:a16="http://schemas.microsoft.com/office/drawing/2014/main" id="{B863036F-0456-E54B-AD8F-922DD1BDD53F}"/>
              </a:ext>
            </a:extLst>
          </p:cNvPr>
          <p:cNvCxnSpPr>
            <a:cxnSpLocks/>
          </p:cNvCxnSpPr>
          <p:nvPr/>
        </p:nvCxnSpPr>
        <p:spPr>
          <a:xfrm>
            <a:off x="7734300" y="10429092"/>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EA0C8-FEFE-744A-BC15-82EAB2EEA4A3}"/>
              </a:ext>
            </a:extLst>
          </p:cNvPr>
          <p:cNvPicPr>
            <a:picLocks noChangeAspect="1"/>
          </p:cNvPicPr>
          <p:nvPr/>
        </p:nvPicPr>
        <p:blipFill rotWithShape="1">
          <a:blip r:embed="rId2"/>
          <a:srcRect t="9729"/>
          <a:stretch/>
        </p:blipFill>
        <p:spPr>
          <a:xfrm>
            <a:off x="1635123" y="3335568"/>
            <a:ext cx="11430000" cy="2499242"/>
          </a:xfrm>
          <a:prstGeom prst="rect">
            <a:avLst/>
          </a:prstGeom>
        </p:spPr>
      </p:pic>
      <p:sp>
        <p:nvSpPr>
          <p:cNvPr id="13" name="TextBox 12">
            <a:extLst>
              <a:ext uri="{FF2B5EF4-FFF2-40B4-BE49-F238E27FC236}">
                <a16:creationId xmlns:a16="http://schemas.microsoft.com/office/drawing/2014/main" id="{17B5329D-02AD-334A-BEDA-DA21384B7E6B}"/>
              </a:ext>
            </a:extLst>
          </p:cNvPr>
          <p:cNvSpPr txBox="1"/>
          <p:nvPr/>
        </p:nvSpPr>
        <p:spPr>
          <a:xfrm>
            <a:off x="885324" y="537197"/>
            <a:ext cx="13489405" cy="2308324"/>
          </a:xfrm>
          <a:prstGeom prst="rect">
            <a:avLst/>
          </a:prstGeom>
          <a:noFill/>
        </p:spPr>
        <p:txBody>
          <a:bodyPr wrap="square" rtlCol="0">
            <a:spAutoFit/>
          </a:bodyPr>
          <a:lstStyle/>
          <a:p>
            <a:r>
              <a:rPr lang="en-US" sz="1800" dirty="0"/>
              <a:t>As an aside, it is important to verify that we really have isolated a region associated with exon 5 of the opsin gene.  One way to do this is to click on lines in the </a:t>
            </a:r>
            <a:r>
              <a:rPr lang="en-US" sz="1800" b="1" dirty="0"/>
              <a:t>Opened &amp; processed</a:t>
            </a:r>
            <a:r>
              <a:rPr lang="en-US" sz="1800" dirty="0"/>
              <a:t> window representing PCR products (lines preceded by arrows), to see if they are all about the same size.</a:t>
            </a:r>
          </a:p>
          <a:p>
            <a:endParaRPr lang="en-US" sz="1800" dirty="0"/>
          </a:p>
          <a:p>
            <a:r>
              <a:rPr lang="en-US" sz="1800" dirty="0"/>
              <a:t>For this example, all PCR products have 222 characters, suggesting that the match percent setting (70%) was about right for isolating exon 5.</a:t>
            </a:r>
          </a:p>
          <a:p>
            <a:endParaRPr lang="en-US" sz="1800" dirty="0"/>
          </a:p>
          <a:p>
            <a:r>
              <a:rPr lang="en-US" sz="1800" u="sng" dirty="0"/>
              <a:t>Note</a:t>
            </a:r>
            <a:r>
              <a:rPr lang="en-US" sz="1800" dirty="0"/>
              <a:t>: If there is a slight discrepancy in the number of characters in the white field above compared to the gray field below (e.g. 223 vs 222), go by the number in the gray field.</a:t>
            </a:r>
          </a:p>
          <a:p>
            <a:endParaRPr lang="en-US" sz="1800" dirty="0"/>
          </a:p>
        </p:txBody>
      </p:sp>
    </p:spTree>
    <p:extLst>
      <p:ext uri="{BB962C8B-B14F-4D97-AF65-F5344CB8AC3E}">
        <p14:creationId xmlns:p14="http://schemas.microsoft.com/office/powerpoint/2010/main" val="43638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836195" y="163123"/>
            <a:ext cx="12366458" cy="1059264"/>
          </a:xfrm>
          <a:prstGeom prst="rect">
            <a:avLst/>
          </a:prstGeom>
          <a:noFill/>
        </p:spPr>
        <p:txBody>
          <a:bodyPr wrap="square" rtlCol="0">
            <a:spAutoFit/>
          </a:bodyPr>
          <a:lstStyle/>
          <a:p>
            <a:r>
              <a:rPr lang="en-US" sz="1800" dirty="0"/>
              <a:t>Previously (slides 24 and  25) we used MEGA software to build a tree,  but for this example we’ll click on the </a:t>
            </a:r>
            <a:r>
              <a:rPr lang="en-US" sz="1800" b="1" dirty="0"/>
              <a:t>Analyze</a:t>
            </a:r>
            <a:r>
              <a:rPr lang="en-US" sz="1800" dirty="0"/>
              <a:t> button and select </a:t>
            </a:r>
            <a:r>
              <a:rPr lang="en-US" sz="1800" b="1" dirty="0"/>
              <a:t>Align / tree -&gt; using MAFFT web site -&gt; Copy Export Field to clipboard and open MAFFT web site</a:t>
            </a:r>
            <a:r>
              <a:rPr lang="en-US" sz="1800" dirty="0"/>
              <a:t>. </a:t>
            </a:r>
          </a:p>
          <a:p>
            <a:pPr>
              <a:lnSpc>
                <a:spcPts val="300"/>
              </a:lnSpc>
            </a:pPr>
            <a:r>
              <a:rPr lang="en-US" sz="1800" dirty="0"/>
              <a:t> </a:t>
            </a:r>
          </a:p>
          <a:p>
            <a:pPr>
              <a:lnSpc>
                <a:spcPts val="1020"/>
              </a:lnSpc>
            </a:pPr>
            <a:endParaRPr lang="en-US" sz="1600" u="sng" dirty="0"/>
          </a:p>
          <a:p>
            <a:r>
              <a:rPr lang="en-US" sz="1600" u="sng" dirty="0"/>
              <a:t>Note</a:t>
            </a:r>
            <a:r>
              <a:rPr lang="en-US" sz="1600" dirty="0"/>
              <a:t>:  This particular web site is more reliable than the MABL site, which can be unresponsive at times.</a:t>
            </a:r>
          </a:p>
        </p:txBody>
      </p:sp>
      <p:pic>
        <p:nvPicPr>
          <p:cNvPr id="4" name="Picture 3">
            <a:extLst>
              <a:ext uri="{FF2B5EF4-FFF2-40B4-BE49-F238E27FC236}">
                <a16:creationId xmlns:a16="http://schemas.microsoft.com/office/drawing/2014/main" id="{DF67D211-7299-3B40-8040-78E4F0B65AFB}"/>
              </a:ext>
            </a:extLst>
          </p:cNvPr>
          <p:cNvPicPr>
            <a:picLocks noChangeAspect="1"/>
          </p:cNvPicPr>
          <p:nvPr/>
        </p:nvPicPr>
        <p:blipFill rotWithShape="1">
          <a:blip r:embed="rId2"/>
          <a:srcRect t="11004"/>
          <a:stretch/>
        </p:blipFill>
        <p:spPr>
          <a:xfrm>
            <a:off x="2936374" y="1222387"/>
            <a:ext cx="8166100" cy="1684087"/>
          </a:xfrm>
          <a:prstGeom prst="rect">
            <a:avLst/>
          </a:prstGeom>
        </p:spPr>
      </p:pic>
      <p:pic>
        <p:nvPicPr>
          <p:cNvPr id="6" name="Picture 5">
            <a:extLst>
              <a:ext uri="{FF2B5EF4-FFF2-40B4-BE49-F238E27FC236}">
                <a16:creationId xmlns:a16="http://schemas.microsoft.com/office/drawing/2014/main" id="{47CD847E-A84D-1042-B83E-8CB2A9494B12}"/>
              </a:ext>
            </a:extLst>
          </p:cNvPr>
          <p:cNvPicPr>
            <a:picLocks noChangeAspect="1"/>
          </p:cNvPicPr>
          <p:nvPr/>
        </p:nvPicPr>
        <p:blipFill>
          <a:blip r:embed="rId3"/>
          <a:stretch>
            <a:fillRect/>
          </a:stretch>
        </p:blipFill>
        <p:spPr>
          <a:xfrm>
            <a:off x="2834774" y="3822700"/>
            <a:ext cx="8369300" cy="5321300"/>
          </a:xfrm>
          <a:prstGeom prst="rect">
            <a:avLst/>
          </a:prstGeom>
        </p:spPr>
      </p:pic>
      <p:sp>
        <p:nvSpPr>
          <p:cNvPr id="11" name="TextBox 10">
            <a:extLst>
              <a:ext uri="{FF2B5EF4-FFF2-40B4-BE49-F238E27FC236}">
                <a16:creationId xmlns:a16="http://schemas.microsoft.com/office/drawing/2014/main" id="{E061D2F8-73B1-D249-A3D7-B77F8BFFEBF8}"/>
              </a:ext>
            </a:extLst>
          </p:cNvPr>
          <p:cNvSpPr txBox="1"/>
          <p:nvPr/>
        </p:nvSpPr>
        <p:spPr>
          <a:xfrm>
            <a:off x="988595" y="3211681"/>
            <a:ext cx="12534900" cy="369332"/>
          </a:xfrm>
          <a:prstGeom prst="rect">
            <a:avLst/>
          </a:prstGeom>
          <a:noFill/>
        </p:spPr>
        <p:txBody>
          <a:bodyPr wrap="square" rtlCol="0">
            <a:spAutoFit/>
          </a:bodyPr>
          <a:lstStyle/>
          <a:p>
            <a:r>
              <a:rPr lang="en-US" sz="1800" dirty="0"/>
              <a:t>Your default browser will automatically open to the first page of the MAFFT site.  </a:t>
            </a:r>
            <a:r>
              <a:rPr lang="en-US" sz="1800" b="1" dirty="0"/>
              <a:t>Paste</a:t>
            </a:r>
            <a:r>
              <a:rPr lang="en-US" sz="1800" dirty="0"/>
              <a:t> contents of the clipboard into the Input field.</a:t>
            </a:r>
          </a:p>
        </p:txBody>
      </p:sp>
      <p:cxnSp>
        <p:nvCxnSpPr>
          <p:cNvPr id="12" name="Straight Connector 11">
            <a:extLst>
              <a:ext uri="{FF2B5EF4-FFF2-40B4-BE49-F238E27FC236}">
                <a16:creationId xmlns:a16="http://schemas.microsoft.com/office/drawing/2014/main" id="{4FE536E4-3A8B-A348-B122-936FB06FAE87}"/>
              </a:ext>
            </a:extLst>
          </p:cNvPr>
          <p:cNvCxnSpPr>
            <a:cxnSpLocks/>
          </p:cNvCxnSpPr>
          <p:nvPr/>
        </p:nvCxnSpPr>
        <p:spPr>
          <a:xfrm>
            <a:off x="584200" y="2906474"/>
            <a:ext cx="1328085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74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218301"/>
            <a:ext cx="13830300" cy="1938992"/>
          </a:xfrm>
          <a:prstGeom prst="rect">
            <a:avLst/>
          </a:prstGeom>
          <a:noFill/>
        </p:spPr>
        <p:txBody>
          <a:bodyPr wrap="square" rtlCol="0">
            <a:spAutoFit/>
          </a:bodyPr>
          <a:lstStyle/>
          <a:p>
            <a:r>
              <a:rPr lang="en-US" sz="1800" dirty="0"/>
              <a:t>Click on the line </a:t>
            </a:r>
            <a:r>
              <a:rPr lang="en-US" sz="1800" b="1" dirty="0"/>
              <a:t>DNA: DNA_180_LWS_tct_S_serine_ex_3.txt</a:t>
            </a:r>
            <a:r>
              <a:rPr lang="en-US" sz="1800" dirty="0"/>
              <a:t>, and then click the </a:t>
            </a:r>
            <a:r>
              <a:rPr lang="en-US" sz="1800" b="1" dirty="0"/>
              <a:t>Quick Load / Run button </a:t>
            </a:r>
            <a:r>
              <a:rPr lang="en-US" sz="1800" dirty="0"/>
              <a:t>and select </a:t>
            </a:r>
            <a:r>
              <a:rPr lang="en-US" sz="1800" b="1" dirty="0"/>
              <a:t>Search sequences -&gt; Add selected file to the ‘Enter search sequence’ field.</a:t>
            </a:r>
          </a:p>
          <a:p>
            <a:endParaRPr lang="en-US" sz="1800" b="1" dirty="0"/>
          </a:p>
          <a:p>
            <a:r>
              <a:rPr lang="en-US" sz="1600" u="sng" dirty="0"/>
              <a:t>Note</a:t>
            </a:r>
            <a:r>
              <a:rPr lang="en-US" sz="1600" dirty="0"/>
              <a:t>: The explanation of the filename is as follows:  In Case It, DNA files must begin with the characters </a:t>
            </a:r>
            <a:r>
              <a:rPr lang="en-US" sz="1600" b="1" dirty="0"/>
              <a:t>DNA</a:t>
            </a:r>
            <a:r>
              <a:rPr lang="en-US" sz="1600" dirty="0"/>
              <a:t>.  The number </a:t>
            </a:r>
            <a:r>
              <a:rPr lang="en-US" sz="1600" b="1" dirty="0"/>
              <a:t>180</a:t>
            </a:r>
            <a:r>
              <a:rPr lang="en-US" sz="1600" dirty="0"/>
              <a:t> refers to a location on Exon 3 (designated here as_</a:t>
            </a:r>
            <a:r>
              <a:rPr lang="en-US" sz="1600" b="1" dirty="0"/>
              <a:t>ex_3</a:t>
            </a:r>
            <a:r>
              <a:rPr lang="en-US" sz="1600" dirty="0"/>
              <a:t>) of the opsin gene, and the characters </a:t>
            </a:r>
            <a:r>
              <a:rPr lang="en-US" sz="1600" b="1" dirty="0"/>
              <a:t>tct</a:t>
            </a:r>
            <a:r>
              <a:rPr lang="en-US" sz="1600" dirty="0"/>
              <a:t> refer to the DNA codon associated with the amino acid </a:t>
            </a:r>
            <a:r>
              <a:rPr lang="en-US" sz="1600" b="1" dirty="0"/>
              <a:t>serine (S)</a:t>
            </a:r>
            <a:r>
              <a:rPr lang="en-US" sz="1600" dirty="0"/>
              <a:t>.  One of these three characters would be at position 180 on exon 3 of the opsin gene.  Color vision in primates and many other animals depend on which amino acid is associated with this and other positions on the opsin gene.  For more information, visit the </a:t>
            </a:r>
            <a:r>
              <a:rPr lang="en-US" sz="1600" b="1" dirty="0"/>
              <a:t>Evo-Ed</a:t>
            </a:r>
            <a:r>
              <a:rPr lang="en-US" sz="1600" dirty="0"/>
              <a:t> site at </a:t>
            </a:r>
            <a:r>
              <a:rPr lang="en-US" sz="1600" dirty="0">
                <a:hlinkClick r:id="rId2"/>
              </a:rPr>
              <a:t>http://www.evo-ed.org</a:t>
            </a:r>
            <a:r>
              <a:rPr lang="en-US" sz="1600" dirty="0"/>
              <a:t> and click on </a:t>
            </a:r>
            <a:r>
              <a:rPr lang="en-US" sz="1600" b="1" dirty="0"/>
              <a:t>Monkey Opsins</a:t>
            </a:r>
            <a:r>
              <a:rPr lang="en-US" sz="1800" dirty="0"/>
              <a:t>.</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4" name="Picture 3">
            <a:extLst>
              <a:ext uri="{FF2B5EF4-FFF2-40B4-BE49-F238E27FC236}">
                <a16:creationId xmlns:a16="http://schemas.microsoft.com/office/drawing/2014/main" id="{459F8575-0CD4-7643-897A-411238CCC08D}"/>
              </a:ext>
            </a:extLst>
          </p:cNvPr>
          <p:cNvPicPr>
            <a:picLocks noChangeAspect="1"/>
          </p:cNvPicPr>
          <p:nvPr/>
        </p:nvPicPr>
        <p:blipFill rotWithShape="1">
          <a:blip r:embed="rId3"/>
          <a:srcRect b="10905"/>
          <a:stretch/>
        </p:blipFill>
        <p:spPr>
          <a:xfrm>
            <a:off x="3397250" y="2815492"/>
            <a:ext cx="7874000" cy="5385972"/>
          </a:xfrm>
          <a:prstGeom prst="rect">
            <a:avLst/>
          </a:prstGeom>
        </p:spPr>
      </p:pic>
    </p:spTree>
    <p:extLst>
      <p:ext uri="{BB962C8B-B14F-4D97-AF65-F5344CB8AC3E}">
        <p14:creationId xmlns:p14="http://schemas.microsoft.com/office/powerpoint/2010/main" val="585247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836195" y="163123"/>
            <a:ext cx="12366458" cy="369332"/>
          </a:xfrm>
          <a:prstGeom prst="rect">
            <a:avLst/>
          </a:prstGeom>
          <a:noFill/>
        </p:spPr>
        <p:txBody>
          <a:bodyPr wrap="square" rtlCol="0">
            <a:spAutoFit/>
          </a:bodyPr>
          <a:lstStyle/>
          <a:p>
            <a:r>
              <a:rPr lang="en-US" sz="1800" dirty="0"/>
              <a:t>Scroll down further on that web page and click the </a:t>
            </a:r>
            <a:r>
              <a:rPr lang="en-US" sz="1800" b="1" dirty="0"/>
              <a:t>Submit</a:t>
            </a:r>
            <a:r>
              <a:rPr lang="en-US" sz="1800" dirty="0"/>
              <a:t> button.  Note that we will be using the default settings to build the tree.</a:t>
            </a:r>
            <a:endParaRPr lang="en-US" sz="1600" dirty="0"/>
          </a:p>
        </p:txBody>
      </p:sp>
      <p:pic>
        <p:nvPicPr>
          <p:cNvPr id="3" name="Picture 2">
            <a:extLst>
              <a:ext uri="{FF2B5EF4-FFF2-40B4-BE49-F238E27FC236}">
                <a16:creationId xmlns:a16="http://schemas.microsoft.com/office/drawing/2014/main" id="{6FC59890-0214-4A46-BD51-C4B56566F2A6}"/>
              </a:ext>
            </a:extLst>
          </p:cNvPr>
          <p:cNvPicPr>
            <a:picLocks noChangeAspect="1"/>
          </p:cNvPicPr>
          <p:nvPr/>
        </p:nvPicPr>
        <p:blipFill>
          <a:blip r:embed="rId2"/>
          <a:stretch>
            <a:fillRect/>
          </a:stretch>
        </p:blipFill>
        <p:spPr>
          <a:xfrm>
            <a:off x="2598152" y="632726"/>
            <a:ext cx="8407400" cy="2108200"/>
          </a:xfrm>
          <a:prstGeom prst="rect">
            <a:avLst/>
          </a:prstGeom>
        </p:spPr>
      </p:pic>
      <p:cxnSp>
        <p:nvCxnSpPr>
          <p:cNvPr id="13" name="Straight Connector 12">
            <a:extLst>
              <a:ext uri="{FF2B5EF4-FFF2-40B4-BE49-F238E27FC236}">
                <a16:creationId xmlns:a16="http://schemas.microsoft.com/office/drawing/2014/main" id="{5847ED9E-9A1B-1C44-9335-5C48EBF0FB98}"/>
              </a:ext>
            </a:extLst>
          </p:cNvPr>
          <p:cNvCxnSpPr>
            <a:cxnSpLocks/>
          </p:cNvCxnSpPr>
          <p:nvPr/>
        </p:nvCxnSpPr>
        <p:spPr>
          <a:xfrm>
            <a:off x="584200" y="2755142"/>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F8890E-BE98-0742-979C-27E55BFB58FB}"/>
              </a:ext>
            </a:extLst>
          </p:cNvPr>
          <p:cNvPicPr>
            <a:picLocks noChangeAspect="1"/>
          </p:cNvPicPr>
          <p:nvPr/>
        </p:nvPicPr>
        <p:blipFill rotWithShape="1">
          <a:blip r:embed="rId3"/>
          <a:srcRect b="12188"/>
          <a:stretch/>
        </p:blipFill>
        <p:spPr>
          <a:xfrm>
            <a:off x="2598152" y="3392267"/>
            <a:ext cx="9525000" cy="1025996"/>
          </a:xfrm>
          <a:prstGeom prst="rect">
            <a:avLst/>
          </a:prstGeom>
        </p:spPr>
      </p:pic>
      <p:sp>
        <p:nvSpPr>
          <p:cNvPr id="14" name="TextBox 13">
            <a:extLst>
              <a:ext uri="{FF2B5EF4-FFF2-40B4-BE49-F238E27FC236}">
                <a16:creationId xmlns:a16="http://schemas.microsoft.com/office/drawing/2014/main" id="{12AE8BF7-23CC-A24E-AA87-4547C706EC8E}"/>
              </a:ext>
            </a:extLst>
          </p:cNvPr>
          <p:cNvSpPr txBox="1"/>
          <p:nvPr/>
        </p:nvSpPr>
        <p:spPr>
          <a:xfrm>
            <a:off x="836195" y="2903623"/>
            <a:ext cx="12366458" cy="369332"/>
          </a:xfrm>
          <a:prstGeom prst="rect">
            <a:avLst/>
          </a:prstGeom>
          <a:noFill/>
        </p:spPr>
        <p:txBody>
          <a:bodyPr wrap="square" rtlCol="0">
            <a:spAutoFit/>
          </a:bodyPr>
          <a:lstStyle/>
          <a:p>
            <a:r>
              <a:rPr lang="en-US" sz="1800" dirty="0"/>
              <a:t>On the next page that appears, click </a:t>
            </a:r>
            <a:r>
              <a:rPr lang="en-US" sz="1800" b="1" dirty="0"/>
              <a:t>Phylogenetic tree</a:t>
            </a:r>
            <a:r>
              <a:rPr lang="en-US" sz="1800" dirty="0"/>
              <a:t>.</a:t>
            </a:r>
            <a:endParaRPr lang="en-US" sz="1600" dirty="0"/>
          </a:p>
        </p:txBody>
      </p:sp>
      <p:cxnSp>
        <p:nvCxnSpPr>
          <p:cNvPr id="15" name="Straight Connector 14">
            <a:extLst>
              <a:ext uri="{FF2B5EF4-FFF2-40B4-BE49-F238E27FC236}">
                <a16:creationId xmlns:a16="http://schemas.microsoft.com/office/drawing/2014/main" id="{897ED361-83AD-B04E-96BF-1590A7F2FABE}"/>
              </a:ext>
            </a:extLst>
          </p:cNvPr>
          <p:cNvCxnSpPr>
            <a:cxnSpLocks/>
          </p:cNvCxnSpPr>
          <p:nvPr/>
        </p:nvCxnSpPr>
        <p:spPr>
          <a:xfrm>
            <a:off x="584200" y="4418263"/>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359F89C-8907-054B-8F7B-957BE8A270BA}"/>
              </a:ext>
            </a:extLst>
          </p:cNvPr>
          <p:cNvPicPr>
            <a:picLocks noChangeAspect="1"/>
          </p:cNvPicPr>
          <p:nvPr/>
        </p:nvPicPr>
        <p:blipFill rotWithShape="1">
          <a:blip r:embed="rId4"/>
          <a:srcRect t="30328"/>
          <a:stretch/>
        </p:blipFill>
        <p:spPr>
          <a:xfrm>
            <a:off x="2566068" y="5008898"/>
            <a:ext cx="9994900" cy="1309555"/>
          </a:xfrm>
          <a:prstGeom prst="rect">
            <a:avLst/>
          </a:prstGeom>
        </p:spPr>
      </p:pic>
      <p:sp>
        <p:nvSpPr>
          <p:cNvPr id="16" name="TextBox 15">
            <a:extLst>
              <a:ext uri="{FF2B5EF4-FFF2-40B4-BE49-F238E27FC236}">
                <a16:creationId xmlns:a16="http://schemas.microsoft.com/office/drawing/2014/main" id="{828E4CE1-5D1E-6540-BB3B-3004B0B65DA4}"/>
              </a:ext>
            </a:extLst>
          </p:cNvPr>
          <p:cNvSpPr txBox="1"/>
          <p:nvPr/>
        </p:nvSpPr>
        <p:spPr>
          <a:xfrm>
            <a:off x="836195" y="4528915"/>
            <a:ext cx="12366458" cy="369332"/>
          </a:xfrm>
          <a:prstGeom prst="rect">
            <a:avLst/>
          </a:prstGeom>
          <a:noFill/>
        </p:spPr>
        <p:txBody>
          <a:bodyPr wrap="square" rtlCol="0">
            <a:spAutoFit/>
          </a:bodyPr>
          <a:lstStyle/>
          <a:p>
            <a:r>
              <a:rPr lang="en-US" sz="1800" dirty="0"/>
              <a:t>On the page that appears after that, click </a:t>
            </a:r>
            <a:r>
              <a:rPr lang="en-US" sz="1800" b="1" dirty="0"/>
              <a:t>Go.</a:t>
            </a:r>
            <a:endParaRPr lang="en-US" sz="1600" dirty="0"/>
          </a:p>
        </p:txBody>
      </p:sp>
      <p:cxnSp>
        <p:nvCxnSpPr>
          <p:cNvPr id="17" name="Straight Connector 16">
            <a:extLst>
              <a:ext uri="{FF2B5EF4-FFF2-40B4-BE49-F238E27FC236}">
                <a16:creationId xmlns:a16="http://schemas.microsoft.com/office/drawing/2014/main" id="{6F39E0B0-F795-464C-83E2-215C2B5F68D7}"/>
              </a:ext>
            </a:extLst>
          </p:cNvPr>
          <p:cNvCxnSpPr>
            <a:cxnSpLocks/>
          </p:cNvCxnSpPr>
          <p:nvPr/>
        </p:nvCxnSpPr>
        <p:spPr>
          <a:xfrm>
            <a:off x="600242" y="6317116"/>
            <a:ext cx="13280858"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6F11FFE-78D5-DD4C-912C-6BF565864223}"/>
              </a:ext>
            </a:extLst>
          </p:cNvPr>
          <p:cNvPicPr>
            <a:picLocks noChangeAspect="1"/>
          </p:cNvPicPr>
          <p:nvPr/>
        </p:nvPicPr>
        <p:blipFill>
          <a:blip r:embed="rId5"/>
          <a:stretch>
            <a:fillRect/>
          </a:stretch>
        </p:blipFill>
        <p:spPr>
          <a:xfrm>
            <a:off x="2662656" y="7060185"/>
            <a:ext cx="8585200" cy="1130300"/>
          </a:xfrm>
          <a:prstGeom prst="rect">
            <a:avLst/>
          </a:prstGeom>
        </p:spPr>
      </p:pic>
      <p:sp>
        <p:nvSpPr>
          <p:cNvPr id="21" name="TextBox 20">
            <a:extLst>
              <a:ext uri="{FF2B5EF4-FFF2-40B4-BE49-F238E27FC236}">
                <a16:creationId xmlns:a16="http://schemas.microsoft.com/office/drawing/2014/main" id="{2EB4FA96-B032-BC4C-8D84-44676B90AF8F}"/>
              </a:ext>
            </a:extLst>
          </p:cNvPr>
          <p:cNvSpPr txBox="1"/>
          <p:nvPr/>
        </p:nvSpPr>
        <p:spPr>
          <a:xfrm>
            <a:off x="772027" y="6514647"/>
            <a:ext cx="12366458" cy="369332"/>
          </a:xfrm>
          <a:prstGeom prst="rect">
            <a:avLst/>
          </a:prstGeom>
          <a:noFill/>
        </p:spPr>
        <p:txBody>
          <a:bodyPr wrap="square" rtlCol="0">
            <a:spAutoFit/>
          </a:bodyPr>
          <a:lstStyle/>
          <a:p>
            <a:r>
              <a:rPr lang="en-US" sz="1800" dirty="0"/>
              <a:t>Finally, click </a:t>
            </a:r>
            <a:r>
              <a:rPr lang="en-US" sz="1800" b="1" dirty="0"/>
              <a:t>View tree on Phylo.io</a:t>
            </a:r>
            <a:r>
              <a:rPr lang="en-US" sz="1800" dirty="0"/>
              <a:t> (or one of the other options on that page).</a:t>
            </a:r>
            <a:endParaRPr lang="en-US" sz="1600" dirty="0"/>
          </a:p>
        </p:txBody>
      </p:sp>
    </p:spTree>
    <p:extLst>
      <p:ext uri="{BB962C8B-B14F-4D97-AF65-F5344CB8AC3E}">
        <p14:creationId xmlns:p14="http://schemas.microsoft.com/office/powerpoint/2010/main" val="173047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836195" y="467923"/>
            <a:ext cx="12366458" cy="923330"/>
          </a:xfrm>
          <a:prstGeom prst="rect">
            <a:avLst/>
          </a:prstGeom>
          <a:noFill/>
        </p:spPr>
        <p:txBody>
          <a:bodyPr wrap="square" rtlCol="0">
            <a:spAutoFit/>
          </a:bodyPr>
          <a:lstStyle/>
          <a:p>
            <a:r>
              <a:rPr lang="en-US" sz="1800" dirty="0"/>
              <a:t>…and the tree appears.  Whether or not this particular tree has any significance depends a number of factors, including whether the default settings were appropriate for this analysis and whether the BLAST results selected were appropriate for the hypothesis being tested.  The tree is shown here simply to demonstrate the procedure for tree-building using the MAFFT web site. </a:t>
            </a:r>
            <a:endParaRPr lang="en-US" sz="1600" dirty="0"/>
          </a:p>
        </p:txBody>
      </p:sp>
      <p:pic>
        <p:nvPicPr>
          <p:cNvPr id="7" name="Picture 6">
            <a:extLst>
              <a:ext uri="{FF2B5EF4-FFF2-40B4-BE49-F238E27FC236}">
                <a16:creationId xmlns:a16="http://schemas.microsoft.com/office/drawing/2014/main" id="{E0E56E1B-DDF7-754E-96B8-527806690D2C}"/>
              </a:ext>
            </a:extLst>
          </p:cNvPr>
          <p:cNvPicPr>
            <a:picLocks noChangeAspect="1"/>
          </p:cNvPicPr>
          <p:nvPr/>
        </p:nvPicPr>
        <p:blipFill>
          <a:blip r:embed="rId2"/>
          <a:stretch>
            <a:fillRect/>
          </a:stretch>
        </p:blipFill>
        <p:spPr>
          <a:xfrm>
            <a:off x="3141913" y="1798916"/>
            <a:ext cx="7480300" cy="5321300"/>
          </a:xfrm>
          <a:prstGeom prst="rect">
            <a:avLst/>
          </a:prstGeom>
        </p:spPr>
      </p:pic>
    </p:spTree>
    <p:extLst>
      <p:ext uri="{BB962C8B-B14F-4D97-AF65-F5344CB8AC3E}">
        <p14:creationId xmlns:p14="http://schemas.microsoft.com/office/powerpoint/2010/main" val="2654034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
        <p:nvSpPr>
          <p:cNvPr id="10" name="TextBox 9">
            <a:extLst>
              <a:ext uri="{FF2B5EF4-FFF2-40B4-BE49-F238E27FC236}">
                <a16:creationId xmlns:a16="http://schemas.microsoft.com/office/drawing/2014/main" id="{CF41960F-DC55-3E42-9418-BE5115A92F3A}"/>
              </a:ext>
            </a:extLst>
          </p:cNvPr>
          <p:cNvSpPr txBox="1"/>
          <p:nvPr/>
        </p:nvSpPr>
        <p:spPr>
          <a:xfrm>
            <a:off x="836195" y="363690"/>
            <a:ext cx="12366458" cy="1446550"/>
          </a:xfrm>
          <a:prstGeom prst="rect">
            <a:avLst/>
          </a:prstGeom>
          <a:noFill/>
        </p:spPr>
        <p:txBody>
          <a:bodyPr wrap="square" rtlCol="0">
            <a:spAutoFit/>
          </a:bodyPr>
          <a:lstStyle/>
          <a:p>
            <a:r>
              <a:rPr lang="en-US" sz="1800" dirty="0"/>
              <a:t>There are other features of Case It v7 that are useful for gathering information for research.  For example, you can copy text (such as a scientific name) from the large white field of the Data Screen and automatically open the search page of </a:t>
            </a:r>
            <a:r>
              <a:rPr lang="en-US" sz="1800" b="1" dirty="0"/>
              <a:t>Google</a:t>
            </a:r>
            <a:r>
              <a:rPr lang="en-US" sz="1800" dirty="0"/>
              <a:t> or </a:t>
            </a:r>
            <a:r>
              <a:rPr lang="en-US" sz="1800" b="1" dirty="0"/>
              <a:t>Wikipedia, </a:t>
            </a:r>
            <a:r>
              <a:rPr lang="en-US" sz="1800" dirty="0"/>
              <a:t>then paste the scientific name and search. This is a quick way to display information about that species, when gathering information for testing hypotheses on ecological, behavioral, evolutionary, or other topics.  </a:t>
            </a:r>
            <a:r>
              <a:rPr lang="en-US" sz="1800" b="1" dirty="0"/>
              <a:t>This concludes the tutorial</a:t>
            </a:r>
            <a:r>
              <a:rPr lang="en-US" sz="1800" dirty="0"/>
              <a:t>.</a:t>
            </a:r>
            <a:endParaRPr lang="en-US" sz="1600" dirty="0"/>
          </a:p>
          <a:p>
            <a:endParaRPr lang="en-US" sz="1600" dirty="0"/>
          </a:p>
        </p:txBody>
      </p:sp>
      <p:pic>
        <p:nvPicPr>
          <p:cNvPr id="3" name="Picture 2">
            <a:extLst>
              <a:ext uri="{FF2B5EF4-FFF2-40B4-BE49-F238E27FC236}">
                <a16:creationId xmlns:a16="http://schemas.microsoft.com/office/drawing/2014/main" id="{A1757383-919A-314E-85EC-0F5185EB44E5}"/>
              </a:ext>
            </a:extLst>
          </p:cNvPr>
          <p:cNvPicPr>
            <a:picLocks noChangeAspect="1"/>
          </p:cNvPicPr>
          <p:nvPr/>
        </p:nvPicPr>
        <p:blipFill>
          <a:blip r:embed="rId2"/>
          <a:stretch>
            <a:fillRect/>
          </a:stretch>
        </p:blipFill>
        <p:spPr>
          <a:xfrm>
            <a:off x="1397000" y="1721379"/>
            <a:ext cx="11633200" cy="2514600"/>
          </a:xfrm>
          <a:prstGeom prst="rect">
            <a:avLst/>
          </a:prstGeom>
        </p:spPr>
      </p:pic>
      <p:pic>
        <p:nvPicPr>
          <p:cNvPr id="7" name="Picture 6">
            <a:extLst>
              <a:ext uri="{FF2B5EF4-FFF2-40B4-BE49-F238E27FC236}">
                <a16:creationId xmlns:a16="http://schemas.microsoft.com/office/drawing/2014/main" id="{361211CA-0588-5143-A73D-E205D20482F0}"/>
              </a:ext>
            </a:extLst>
          </p:cNvPr>
          <p:cNvPicPr>
            <a:picLocks noChangeAspect="1"/>
          </p:cNvPicPr>
          <p:nvPr/>
        </p:nvPicPr>
        <p:blipFill>
          <a:blip r:embed="rId3"/>
          <a:stretch>
            <a:fillRect/>
          </a:stretch>
        </p:blipFill>
        <p:spPr>
          <a:xfrm>
            <a:off x="836195" y="4896852"/>
            <a:ext cx="12903200" cy="3200400"/>
          </a:xfrm>
          <a:prstGeom prst="rect">
            <a:avLst/>
          </a:prstGeom>
        </p:spPr>
      </p:pic>
      <p:cxnSp>
        <p:nvCxnSpPr>
          <p:cNvPr id="14" name="Straight Connector 13">
            <a:extLst>
              <a:ext uri="{FF2B5EF4-FFF2-40B4-BE49-F238E27FC236}">
                <a16:creationId xmlns:a16="http://schemas.microsoft.com/office/drawing/2014/main" id="{1313671E-8D64-E543-A136-B27F14A33DFC}"/>
              </a:ext>
            </a:extLst>
          </p:cNvPr>
          <p:cNvCxnSpPr>
            <a:cxnSpLocks/>
          </p:cNvCxnSpPr>
          <p:nvPr/>
        </p:nvCxnSpPr>
        <p:spPr>
          <a:xfrm>
            <a:off x="584200" y="4685827"/>
            <a:ext cx="1328085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9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218301"/>
            <a:ext cx="13830300" cy="646331"/>
          </a:xfrm>
          <a:prstGeom prst="rect">
            <a:avLst/>
          </a:prstGeom>
          <a:noFill/>
        </p:spPr>
        <p:txBody>
          <a:bodyPr wrap="square" rtlCol="0">
            <a:spAutoFit/>
          </a:bodyPr>
          <a:lstStyle/>
          <a:p>
            <a:r>
              <a:rPr lang="en-US" sz="1800" dirty="0"/>
              <a:t>The 30-character sequence in this file appears in the second field from bottom of the </a:t>
            </a:r>
            <a:r>
              <a:rPr lang="en-US" sz="1800" b="1" dirty="0"/>
              <a:t>Sequence Analysis </a:t>
            </a:r>
            <a:r>
              <a:rPr lang="en-US" sz="1800" dirty="0"/>
              <a:t>window (lower right in the screen shot below).  Click the </a:t>
            </a:r>
            <a:r>
              <a:rPr lang="en-US" sz="1800" b="1" dirty="0"/>
              <a:t>Search</a:t>
            </a:r>
            <a:r>
              <a:rPr lang="en-US" sz="1800" dirty="0"/>
              <a:t> button and select </a:t>
            </a:r>
            <a:r>
              <a:rPr lang="en-US" sz="1800" b="1" dirty="0"/>
              <a:t>Search options </a:t>
            </a:r>
            <a:r>
              <a:rPr lang="en-US" sz="1800" dirty="0"/>
              <a:t>(or click the purple button to the left of the Search button).</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7" name="Picture 6">
            <a:extLst>
              <a:ext uri="{FF2B5EF4-FFF2-40B4-BE49-F238E27FC236}">
                <a16:creationId xmlns:a16="http://schemas.microsoft.com/office/drawing/2014/main" id="{CCF7D59E-0FCF-8444-A211-8452494BD032}"/>
              </a:ext>
            </a:extLst>
          </p:cNvPr>
          <p:cNvPicPr>
            <a:picLocks noChangeAspect="1"/>
          </p:cNvPicPr>
          <p:nvPr/>
        </p:nvPicPr>
        <p:blipFill rotWithShape="1">
          <a:blip r:embed="rId2"/>
          <a:srcRect t="5541"/>
          <a:stretch/>
        </p:blipFill>
        <p:spPr>
          <a:xfrm>
            <a:off x="1524000" y="1280160"/>
            <a:ext cx="11582400" cy="6993890"/>
          </a:xfrm>
          <a:prstGeom prst="rect">
            <a:avLst/>
          </a:prstGeom>
        </p:spPr>
      </p:pic>
    </p:spTree>
    <p:extLst>
      <p:ext uri="{BB962C8B-B14F-4D97-AF65-F5344CB8AC3E}">
        <p14:creationId xmlns:p14="http://schemas.microsoft.com/office/powerpoint/2010/main" val="43661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116701"/>
            <a:ext cx="13830300" cy="923330"/>
          </a:xfrm>
          <a:prstGeom prst="rect">
            <a:avLst/>
          </a:prstGeom>
          <a:noFill/>
        </p:spPr>
        <p:txBody>
          <a:bodyPr wrap="square" rtlCol="0">
            <a:spAutoFit/>
          </a:bodyPr>
          <a:lstStyle/>
          <a:p>
            <a:r>
              <a:rPr lang="en-US" sz="1800" dirty="0"/>
              <a:t>Drag over the search sequence to determine the position of the three lowercase characters. As you do so, the length is updated in the Range field just above the search string field, and the highlighted characters appear there.  Note that the three lowercase letters are in positions 14 through 16, so enter those numbers in the Search Options box, as shown on the next slide...</a:t>
            </a:r>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3" name="Picture 2">
            <a:extLst>
              <a:ext uri="{FF2B5EF4-FFF2-40B4-BE49-F238E27FC236}">
                <a16:creationId xmlns:a16="http://schemas.microsoft.com/office/drawing/2014/main" id="{BDC75431-872D-9041-A508-E1A93349469A}"/>
              </a:ext>
            </a:extLst>
          </p:cNvPr>
          <p:cNvPicPr>
            <a:picLocks noChangeAspect="1"/>
          </p:cNvPicPr>
          <p:nvPr/>
        </p:nvPicPr>
        <p:blipFill>
          <a:blip r:embed="rId2"/>
          <a:stretch>
            <a:fillRect/>
          </a:stretch>
        </p:blipFill>
        <p:spPr>
          <a:xfrm>
            <a:off x="2374900" y="2731966"/>
            <a:ext cx="9169400" cy="4102100"/>
          </a:xfrm>
          <a:prstGeom prst="rect">
            <a:avLst/>
          </a:prstGeom>
        </p:spPr>
      </p:pic>
    </p:spTree>
    <p:extLst>
      <p:ext uri="{BB962C8B-B14F-4D97-AF65-F5344CB8AC3E}">
        <p14:creationId xmlns:p14="http://schemas.microsoft.com/office/powerpoint/2010/main" val="14447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116701"/>
            <a:ext cx="13830300" cy="646331"/>
          </a:xfrm>
          <a:prstGeom prst="rect">
            <a:avLst/>
          </a:prstGeom>
          <a:noFill/>
        </p:spPr>
        <p:txBody>
          <a:bodyPr wrap="square" rtlCol="0">
            <a:spAutoFit/>
          </a:bodyPr>
          <a:lstStyle/>
          <a:p>
            <a:r>
              <a:rPr lang="en-US" sz="1800" dirty="0"/>
              <a:t>After entering 14 and 16 as the starting and ending positions, click the </a:t>
            </a:r>
            <a:r>
              <a:rPr lang="en-US" sz="1800" b="1" dirty="0"/>
              <a:t>Apply settings to search sequence </a:t>
            </a:r>
            <a:r>
              <a:rPr lang="en-US" sz="1800" dirty="0"/>
              <a:t>button. The default is to highlight the starting and ending characters in red, and capitalize any lowercase letters, but these settings can be changed as shown below.</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6" name="Picture 5">
            <a:extLst>
              <a:ext uri="{FF2B5EF4-FFF2-40B4-BE49-F238E27FC236}">
                <a16:creationId xmlns:a16="http://schemas.microsoft.com/office/drawing/2014/main" id="{056F930D-CD08-2344-B234-73B4259BFC2A}"/>
              </a:ext>
            </a:extLst>
          </p:cNvPr>
          <p:cNvPicPr>
            <a:picLocks noChangeAspect="1"/>
          </p:cNvPicPr>
          <p:nvPr/>
        </p:nvPicPr>
        <p:blipFill>
          <a:blip r:embed="rId2"/>
          <a:stretch>
            <a:fillRect/>
          </a:stretch>
        </p:blipFill>
        <p:spPr>
          <a:xfrm>
            <a:off x="2063293" y="2421890"/>
            <a:ext cx="10541913" cy="4189926"/>
          </a:xfrm>
          <a:prstGeom prst="rect">
            <a:avLst/>
          </a:prstGeom>
        </p:spPr>
      </p:pic>
    </p:spTree>
    <p:extLst>
      <p:ext uri="{BB962C8B-B14F-4D97-AF65-F5344CB8AC3E}">
        <p14:creationId xmlns:p14="http://schemas.microsoft.com/office/powerpoint/2010/main" val="183078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116701"/>
            <a:ext cx="13830300" cy="1446550"/>
          </a:xfrm>
          <a:prstGeom prst="rect">
            <a:avLst/>
          </a:prstGeom>
          <a:noFill/>
        </p:spPr>
        <p:txBody>
          <a:bodyPr wrap="square" rtlCol="0">
            <a:spAutoFit/>
          </a:bodyPr>
          <a:lstStyle/>
          <a:p>
            <a:r>
              <a:rPr lang="en-US" sz="1800" dirty="0"/>
              <a:t>Highlight the two DNA sequences at the top of the </a:t>
            </a:r>
            <a:r>
              <a:rPr lang="en-US" sz="1800" b="1" dirty="0"/>
              <a:t>Opened &amp; processed </a:t>
            </a:r>
            <a:r>
              <a:rPr lang="en-US" sz="1800" dirty="0"/>
              <a:t>window, then click the </a:t>
            </a:r>
            <a:r>
              <a:rPr lang="en-US" sz="1800" b="1" dirty="0"/>
              <a:t>Quick Load / Run button </a:t>
            </a:r>
            <a:r>
              <a:rPr lang="en-US" sz="1800" dirty="0"/>
              <a:t>of that window and select </a:t>
            </a:r>
            <a:r>
              <a:rPr lang="en-US" sz="1800" b="1" dirty="0"/>
              <a:t>Search sequences -&gt; Load wells and search sequences in one step</a:t>
            </a:r>
            <a:r>
              <a:rPr lang="en-US" sz="1800" dirty="0"/>
              <a:t> as shown below.  These sequences are from the Capuchin (genus Cebus), a New World monkey known for its tool use.</a:t>
            </a:r>
          </a:p>
          <a:p>
            <a:endParaRPr lang="en-US" sz="1800" dirty="0"/>
          </a:p>
          <a:p>
            <a:r>
              <a:rPr lang="en-US" sz="1600" u="sng" dirty="0"/>
              <a:t>Note</a:t>
            </a:r>
            <a:r>
              <a:rPr lang="en-US" sz="1600" dirty="0"/>
              <a:t>:  For present purposes loading wells is not associated with running gels, but rather is a necessary step for the search procedure to work.</a:t>
            </a:r>
          </a:p>
        </p:txBody>
      </p:sp>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pic>
        <p:nvPicPr>
          <p:cNvPr id="4" name="Picture 3">
            <a:extLst>
              <a:ext uri="{FF2B5EF4-FFF2-40B4-BE49-F238E27FC236}">
                <a16:creationId xmlns:a16="http://schemas.microsoft.com/office/drawing/2014/main" id="{DABEE2C2-7C62-4641-91B4-656A96C5302D}"/>
              </a:ext>
            </a:extLst>
          </p:cNvPr>
          <p:cNvPicPr>
            <a:picLocks noChangeAspect="1"/>
          </p:cNvPicPr>
          <p:nvPr/>
        </p:nvPicPr>
        <p:blipFill>
          <a:blip r:embed="rId2"/>
          <a:stretch>
            <a:fillRect/>
          </a:stretch>
        </p:blipFill>
        <p:spPr>
          <a:xfrm>
            <a:off x="1202984" y="1854858"/>
            <a:ext cx="12185870" cy="6692241"/>
          </a:xfrm>
          <a:prstGeom prst="rect">
            <a:avLst/>
          </a:prstGeom>
        </p:spPr>
      </p:pic>
    </p:spTree>
    <p:extLst>
      <p:ext uri="{BB962C8B-B14F-4D97-AF65-F5344CB8AC3E}">
        <p14:creationId xmlns:p14="http://schemas.microsoft.com/office/powerpoint/2010/main" val="1099765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15437</TotalTime>
  <Words>5042</Words>
  <Application>Microsoft Macintosh PowerPoint</Application>
  <PresentationFormat>Custom</PresentationFormat>
  <Paragraphs>186</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Microsoft Sans Serif</vt:lpstr>
      <vt:lpstr>Office Theme</vt:lpstr>
      <vt:lpstr>Tutorial for using Case It to search DNA 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Freddy Falcon</dc:creator>
  <cp:keywords/>
  <dc:description/>
  <cp:lastModifiedBy>Mark Bergland</cp:lastModifiedBy>
  <cp:revision>588</cp:revision>
  <cp:lastPrinted>2018-02-22T02:52:46Z</cp:lastPrinted>
  <dcterms:created xsi:type="dcterms:W3CDTF">2017-11-22T19:07:45Z</dcterms:created>
  <dcterms:modified xsi:type="dcterms:W3CDTF">2018-02-22T22:58:52Z</dcterms:modified>
  <cp:category/>
</cp:coreProperties>
</file>