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1"/>
  </p:notesMasterIdLst>
  <p:sldIdLst>
    <p:sldId id="285" r:id="rId2"/>
    <p:sldId id="257" r:id="rId3"/>
    <p:sldId id="258" r:id="rId4"/>
    <p:sldId id="260" r:id="rId5"/>
    <p:sldId id="259" r:id="rId6"/>
    <p:sldId id="261" r:id="rId7"/>
    <p:sldId id="262" r:id="rId8"/>
    <p:sldId id="263"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301" r:id="rId35"/>
    <p:sldId id="302" r:id="rId36"/>
    <p:sldId id="303" r:id="rId37"/>
    <p:sldId id="304" r:id="rId38"/>
    <p:sldId id="307" r:id="rId39"/>
    <p:sldId id="308" r:id="rId40"/>
  </p:sldIdLst>
  <p:sldSz cx="14630400" cy="9144000"/>
  <p:notesSz cx="6858000" cy="9144000"/>
  <p:defaultTextStyle>
    <a:defPPr>
      <a:defRPr lang="en-US"/>
    </a:defPPr>
    <a:lvl1pPr marL="0" algn="l" defTabSz="1344918" rtl="0" eaLnBrk="1" latinLnBrk="0" hangingPunct="1">
      <a:defRPr sz="2648" kern="1200">
        <a:solidFill>
          <a:schemeClr val="tx1"/>
        </a:solidFill>
        <a:latin typeface="+mn-lt"/>
        <a:ea typeface="+mn-ea"/>
        <a:cs typeface="+mn-cs"/>
      </a:defRPr>
    </a:lvl1pPr>
    <a:lvl2pPr marL="672459" algn="l" defTabSz="1344918" rtl="0" eaLnBrk="1" latinLnBrk="0" hangingPunct="1">
      <a:defRPr sz="2648" kern="1200">
        <a:solidFill>
          <a:schemeClr val="tx1"/>
        </a:solidFill>
        <a:latin typeface="+mn-lt"/>
        <a:ea typeface="+mn-ea"/>
        <a:cs typeface="+mn-cs"/>
      </a:defRPr>
    </a:lvl2pPr>
    <a:lvl3pPr marL="1344918" algn="l" defTabSz="1344918" rtl="0" eaLnBrk="1" latinLnBrk="0" hangingPunct="1">
      <a:defRPr sz="2648" kern="1200">
        <a:solidFill>
          <a:schemeClr val="tx1"/>
        </a:solidFill>
        <a:latin typeface="+mn-lt"/>
        <a:ea typeface="+mn-ea"/>
        <a:cs typeface="+mn-cs"/>
      </a:defRPr>
    </a:lvl3pPr>
    <a:lvl4pPr marL="2017376" algn="l" defTabSz="1344918" rtl="0" eaLnBrk="1" latinLnBrk="0" hangingPunct="1">
      <a:defRPr sz="2648" kern="1200">
        <a:solidFill>
          <a:schemeClr val="tx1"/>
        </a:solidFill>
        <a:latin typeface="+mn-lt"/>
        <a:ea typeface="+mn-ea"/>
        <a:cs typeface="+mn-cs"/>
      </a:defRPr>
    </a:lvl4pPr>
    <a:lvl5pPr marL="2689835" algn="l" defTabSz="1344918" rtl="0" eaLnBrk="1" latinLnBrk="0" hangingPunct="1">
      <a:defRPr sz="2648" kern="1200">
        <a:solidFill>
          <a:schemeClr val="tx1"/>
        </a:solidFill>
        <a:latin typeface="+mn-lt"/>
        <a:ea typeface="+mn-ea"/>
        <a:cs typeface="+mn-cs"/>
      </a:defRPr>
    </a:lvl5pPr>
    <a:lvl6pPr marL="3362294" algn="l" defTabSz="1344918" rtl="0" eaLnBrk="1" latinLnBrk="0" hangingPunct="1">
      <a:defRPr sz="2648" kern="1200">
        <a:solidFill>
          <a:schemeClr val="tx1"/>
        </a:solidFill>
        <a:latin typeface="+mn-lt"/>
        <a:ea typeface="+mn-ea"/>
        <a:cs typeface="+mn-cs"/>
      </a:defRPr>
    </a:lvl6pPr>
    <a:lvl7pPr marL="4034753" algn="l" defTabSz="1344918" rtl="0" eaLnBrk="1" latinLnBrk="0" hangingPunct="1">
      <a:defRPr sz="2648" kern="1200">
        <a:solidFill>
          <a:schemeClr val="tx1"/>
        </a:solidFill>
        <a:latin typeface="+mn-lt"/>
        <a:ea typeface="+mn-ea"/>
        <a:cs typeface="+mn-cs"/>
      </a:defRPr>
    </a:lvl7pPr>
    <a:lvl8pPr marL="4707213" algn="l" defTabSz="1344918" rtl="0" eaLnBrk="1" latinLnBrk="0" hangingPunct="1">
      <a:defRPr sz="2648" kern="1200">
        <a:solidFill>
          <a:schemeClr val="tx1"/>
        </a:solidFill>
        <a:latin typeface="+mn-lt"/>
        <a:ea typeface="+mn-ea"/>
        <a:cs typeface="+mn-cs"/>
      </a:defRPr>
    </a:lvl8pPr>
    <a:lvl9pPr marL="5379672" algn="l" defTabSz="1344918" rtl="0" eaLnBrk="1" latinLnBrk="0" hangingPunct="1">
      <a:defRPr sz="26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558"/>
  </p:normalViewPr>
  <p:slideViewPr>
    <p:cSldViewPr snapToGrid="0" snapToObjects="1">
      <p:cViewPr varScale="1">
        <p:scale>
          <a:sx n="90" d="100"/>
          <a:sy n="90" d="100"/>
        </p:scale>
        <p:origin x="1328" y="216"/>
      </p:cViewPr>
      <p:guideLst>
        <p:guide orient="horz" pos="2880"/>
        <p:guide pos="4608"/>
      </p:guideLst>
    </p:cSldViewPr>
  </p:slid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35C2B-8842-FA43-88FC-DEE991E753DB}" type="datetimeFigureOut">
              <a:rPr lang="en-US" smtClean="0"/>
              <a:t>7/11/21</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3E6F5-45BF-9640-84CC-56B02A9D14E6}" type="slidenum">
              <a:rPr lang="en-US" smtClean="0"/>
              <a:t>‹#›</a:t>
            </a:fld>
            <a:endParaRPr lang="en-US" dirty="0"/>
          </a:p>
        </p:txBody>
      </p:sp>
    </p:spTree>
    <p:extLst>
      <p:ext uri="{BB962C8B-B14F-4D97-AF65-F5344CB8AC3E}">
        <p14:creationId xmlns:p14="http://schemas.microsoft.com/office/powerpoint/2010/main" val="93577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7/11/21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316567"/>
            <a:ext cx="7406640" cy="6498167"/>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dirty="0"/>
              <a:t>Drag picture to placeholder or click icon to add</a:t>
            </a:r>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7/11/21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7/11/21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7/11/21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7/11/21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1AFFB-16BF-9348-9D9A-997A8C128B75}" type="datetimeFigureOut">
              <a:rPr lang="en-US" smtClean="0"/>
              <a:t>7/11/21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41AFFB-16BF-9348-9D9A-997A8C128B75}" type="datetimeFigureOut">
              <a:rPr lang="en-US" smtClean="0"/>
              <a:t>7/11/21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41AFFB-16BF-9348-9D9A-997A8C128B75}" type="datetimeFigureOut">
              <a:rPr lang="en-US" smtClean="0"/>
              <a:t>7/11/21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41AFFB-16BF-9348-9D9A-997A8C128B75}" type="datetimeFigureOut">
              <a:rPr lang="en-US" smtClean="0"/>
              <a:t>7/11/21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1AFFB-16BF-9348-9D9A-997A8C128B75}" type="datetimeFigureOut">
              <a:rPr lang="en-US" smtClean="0"/>
              <a:t>7/11/21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4152C2-CC43-1644-94C1-F1CDE002724B}"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41AFFB-16BF-9348-9D9A-997A8C128B75}" type="datetimeFigureOut">
              <a:rPr lang="en-US" smtClean="0"/>
              <a:pPr/>
              <a:t>7/11/21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pPr/>
              <a:t>‹#›</a:t>
            </a:fld>
            <a:endParaRPr lang="en-US" dirty="0"/>
          </a:p>
        </p:txBody>
      </p:sp>
      <p:sp>
        <p:nvSpPr>
          <p:cNvPr id="6" name="TextBox 5"/>
          <p:cNvSpPr txBox="1"/>
          <p:nvPr userDrawn="1"/>
        </p:nvSpPr>
        <p:spPr>
          <a:xfrm>
            <a:off x="1005840" y="127000"/>
            <a:ext cx="2867660" cy="338554"/>
          </a:xfrm>
          <a:prstGeom prst="rect">
            <a:avLst/>
          </a:prstGeom>
          <a:noFill/>
        </p:spPr>
        <p:txBody>
          <a:bodyPr wrap="square" rtlCol="0">
            <a:spAutoFit/>
          </a:bodyPr>
          <a:lstStyle/>
          <a:p>
            <a:r>
              <a:rPr lang="en-US" sz="1600" dirty="0"/>
              <a:t>Back to beginning</a:t>
            </a:r>
          </a:p>
        </p:txBody>
      </p:sp>
    </p:spTree>
    <p:extLst>
      <p:ext uri="{BB962C8B-B14F-4D97-AF65-F5344CB8AC3E}">
        <p14:creationId xmlns:p14="http://schemas.microsoft.com/office/powerpoint/2010/main" val="92025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7/11/21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b="0" i="0">
                <a:solidFill>
                  <a:schemeClr val="tx1">
                    <a:tint val="75000"/>
                  </a:schemeClr>
                </a:solidFill>
                <a:latin typeface="Microsoft Sans Serif" charset="0"/>
              </a:defRPr>
            </a:lvl1pPr>
          </a:lstStyle>
          <a:p>
            <a:fld id="{1E41AFFB-16BF-9348-9D9A-997A8C128B75}" type="datetimeFigureOut">
              <a:rPr lang="en-US" smtClean="0"/>
              <a:pPr/>
              <a:t>7/11/21</a:t>
            </a:fld>
            <a:endParaRPr lang="en-US" dirty="0"/>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b="0" i="0">
                <a:solidFill>
                  <a:schemeClr val="tx1">
                    <a:tint val="75000"/>
                  </a:schemeClr>
                </a:solidFill>
                <a:latin typeface="Microsoft Sans Serif" charset="0"/>
              </a:defRPr>
            </a:lvl1pPr>
          </a:lstStyle>
          <a:p>
            <a:endParaRPr lang="en-US" dirty="0"/>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b="0" i="0">
                <a:solidFill>
                  <a:schemeClr val="tx1">
                    <a:tint val="75000"/>
                  </a:schemeClr>
                </a:solidFill>
                <a:latin typeface="Microsoft Sans Serif" charset="0"/>
              </a:defRPr>
            </a:lvl1pPr>
          </a:lstStyle>
          <a:p>
            <a:fld id="{8C4152C2-CC43-1644-94C1-F1CDE002724B}" type="slidenum">
              <a:rPr lang="en-US" smtClean="0"/>
              <a:pPr/>
              <a:t>‹#›</a:t>
            </a:fld>
            <a:endParaRPr lang="en-US" dirty="0"/>
          </a:p>
        </p:txBody>
      </p:sp>
    </p:spTree>
    <p:extLst>
      <p:ext uri="{BB962C8B-B14F-4D97-AF65-F5344CB8AC3E}">
        <p14:creationId xmlns:p14="http://schemas.microsoft.com/office/powerpoint/2010/main" val="9163981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0" r:id="rId8"/>
    <p:sldLayoutId id="2147483716" r:id="rId9"/>
    <p:sldLayoutId id="2147483717" r:id="rId10"/>
    <p:sldLayoutId id="2147483718" r:id="rId11"/>
    <p:sldLayoutId id="2147483719"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b="0" i="0" kern="1200">
          <a:solidFill>
            <a:schemeClr val="tx1"/>
          </a:solidFill>
          <a:latin typeface="Microsoft Sans Serif"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b="0" i="0" kern="1200">
          <a:solidFill>
            <a:schemeClr val="tx1"/>
          </a:solidFill>
          <a:latin typeface="Microsoft Sans Serif"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b="0" i="0" kern="1200">
          <a:solidFill>
            <a:schemeClr val="tx1"/>
          </a:solidFill>
          <a:latin typeface="Microsoft Sans Serif"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340" y="2328335"/>
            <a:ext cx="12618720" cy="541866"/>
          </a:xfrm>
          <a:effectLst>
            <a:glow rad="965200">
              <a:schemeClr val="accent6">
                <a:lumMod val="75000"/>
                <a:alpha val="46000"/>
              </a:schemeClr>
            </a:glow>
          </a:effectLst>
        </p:spPr>
        <p:txBody>
          <a:bodyPr>
            <a:normAutofit/>
          </a:bodyPr>
          <a:lstStyle/>
          <a:p>
            <a:r>
              <a:rPr lang="en-US" sz="2800" dirty="0">
                <a:latin typeface="+mn-lt"/>
              </a:rPr>
              <a:t>Tutorial for using Case It for bioinformatics analyses</a:t>
            </a:r>
          </a:p>
        </p:txBody>
      </p:sp>
      <p:sp>
        <p:nvSpPr>
          <p:cNvPr id="3" name="Content Placeholder 2"/>
          <p:cNvSpPr>
            <a:spLocks noGrp="1"/>
          </p:cNvSpPr>
          <p:nvPr>
            <p:ph idx="1"/>
          </p:nvPr>
        </p:nvSpPr>
        <p:spPr>
          <a:xfrm>
            <a:off x="3228340" y="3069167"/>
            <a:ext cx="8519160" cy="3699933"/>
          </a:xfrm>
        </p:spPr>
        <p:txBody>
          <a:bodyPr>
            <a:normAutofit/>
          </a:bodyPr>
          <a:lstStyle/>
          <a:p>
            <a:pPr marL="0" indent="0">
              <a:buNone/>
            </a:pPr>
            <a:r>
              <a:rPr lang="en-US" sz="2000" u="sng" dirty="0">
                <a:solidFill>
                  <a:schemeClr val="accent5">
                    <a:lumMod val="75000"/>
                  </a:schemeClr>
                </a:solidFill>
                <a:hlinkClick r:id="rId2" action="ppaction://hlinksldjump"/>
              </a:rPr>
              <a:t>Preparation of sequences </a:t>
            </a:r>
            <a:r>
              <a:rPr lang="en-US" sz="2000" dirty="0"/>
              <a:t>for multiple alignment and tree-building, using</a:t>
            </a:r>
          </a:p>
          <a:p>
            <a:pPr marL="0" indent="0">
              <a:buNone/>
              <a:tabLst>
                <a:tab pos="457200" algn="l"/>
              </a:tabLst>
            </a:pPr>
            <a:r>
              <a:rPr lang="en-US" sz="2000" dirty="0"/>
              <a:t>	the </a:t>
            </a:r>
            <a:r>
              <a:rPr lang="en-US" sz="2000" u="sng" dirty="0">
                <a:solidFill>
                  <a:schemeClr val="accent5">
                    <a:lumMod val="75000"/>
                  </a:schemeClr>
                </a:solidFill>
                <a:hlinkClick r:id="rId3" action="ppaction://hlinksldjump"/>
              </a:rPr>
              <a:t>MABL</a:t>
            </a:r>
            <a:r>
              <a:rPr lang="en-US" sz="2000" dirty="0"/>
              <a:t> web site,</a:t>
            </a:r>
          </a:p>
          <a:p>
            <a:pPr marL="0" indent="0">
              <a:buNone/>
              <a:tabLst>
                <a:tab pos="457200" algn="l"/>
              </a:tabLst>
            </a:pPr>
            <a:r>
              <a:rPr lang="en-US" sz="2000" dirty="0"/>
              <a:t>	the </a:t>
            </a:r>
            <a:r>
              <a:rPr lang="en-US" sz="2000" u="sng" dirty="0">
                <a:solidFill>
                  <a:schemeClr val="accent5">
                    <a:lumMod val="75000"/>
                  </a:schemeClr>
                </a:solidFill>
                <a:hlinkClick r:id="rId4" action="ppaction://hlinksldjump"/>
              </a:rPr>
              <a:t>MAFFT</a:t>
            </a:r>
            <a:r>
              <a:rPr lang="en-US" sz="2000" dirty="0"/>
              <a:t> web site, or</a:t>
            </a:r>
          </a:p>
          <a:p>
            <a:pPr marL="0" indent="0">
              <a:buNone/>
              <a:tabLst>
                <a:tab pos="457200" algn="l"/>
              </a:tabLst>
            </a:pPr>
            <a:r>
              <a:rPr lang="en-US" sz="2000" dirty="0"/>
              <a:t>	</a:t>
            </a:r>
            <a:r>
              <a:rPr lang="en-US" sz="2000" u="sng" dirty="0">
                <a:solidFill>
                  <a:schemeClr val="accent5">
                    <a:lumMod val="75000"/>
                  </a:schemeClr>
                </a:solidFill>
                <a:hlinkClick r:id="rId5" action="ppaction://hlinksldjump"/>
              </a:rPr>
              <a:t>MEGA5</a:t>
            </a:r>
            <a:r>
              <a:rPr lang="en-US" sz="2000" dirty="0"/>
              <a:t> bioinformatics software</a:t>
            </a:r>
          </a:p>
          <a:p>
            <a:pPr>
              <a:lnSpc>
                <a:spcPts val="660"/>
              </a:lnSpc>
              <a:buFont typeface="Wingdings" charset="2"/>
              <a:buChar char="ü"/>
            </a:pPr>
            <a:endParaRPr lang="en-US" sz="2000" dirty="0"/>
          </a:p>
          <a:p>
            <a:pPr marL="0" indent="0">
              <a:buNone/>
            </a:pPr>
            <a:r>
              <a:rPr lang="en-US" sz="2000" u="sng" dirty="0">
                <a:solidFill>
                  <a:schemeClr val="accent5">
                    <a:lumMod val="75000"/>
                  </a:schemeClr>
                </a:solidFill>
                <a:hlinkClick r:id="rId6" action="ppaction://hlinksldjump"/>
              </a:rPr>
              <a:t>Blasting</a:t>
            </a:r>
            <a:r>
              <a:rPr lang="en-US" sz="2000" dirty="0"/>
              <a:t> DNA and protein sequences</a:t>
            </a:r>
          </a:p>
        </p:txBody>
      </p:sp>
      <p:cxnSp>
        <p:nvCxnSpPr>
          <p:cNvPr id="5" name="Straight Connector 4"/>
          <p:cNvCxnSpPr/>
          <p:nvPr/>
        </p:nvCxnSpPr>
        <p:spPr>
          <a:xfrm>
            <a:off x="3228340" y="2870201"/>
            <a:ext cx="8112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29940" y="4876800"/>
            <a:ext cx="8112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29940" y="5588000"/>
            <a:ext cx="8112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3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25500"/>
            <a:ext cx="14630400" cy="8318500"/>
          </a:xfrm>
          <a:prstGeom prst="rect">
            <a:avLst/>
          </a:prstGeom>
        </p:spPr>
      </p:pic>
      <p:sp>
        <p:nvSpPr>
          <p:cNvPr id="6" name="TextBox 5"/>
          <p:cNvSpPr txBox="1"/>
          <p:nvPr/>
        </p:nvSpPr>
        <p:spPr>
          <a:xfrm>
            <a:off x="609600" y="304800"/>
            <a:ext cx="13830300" cy="369332"/>
          </a:xfrm>
          <a:prstGeom prst="rect">
            <a:avLst/>
          </a:prstGeom>
          <a:noFill/>
        </p:spPr>
        <p:txBody>
          <a:bodyPr wrap="square" rtlCol="0">
            <a:spAutoFit/>
          </a:bodyPr>
          <a:lstStyle/>
          <a:p>
            <a:r>
              <a:rPr lang="en-US" sz="1800" dirty="0"/>
              <a:t>The MABL web site automatically opens to ‘once click’ mode. </a:t>
            </a:r>
            <a:r>
              <a:rPr lang="en-US" sz="1800" b="1" dirty="0"/>
              <a:t>Right-click</a:t>
            </a:r>
            <a:r>
              <a:rPr lang="en-US" sz="1800" dirty="0"/>
              <a:t> on the input field and select </a:t>
            </a:r>
            <a:r>
              <a:rPr lang="en-US" sz="1800" b="1" dirty="0"/>
              <a:t>Paste</a:t>
            </a:r>
            <a:r>
              <a:rPr lang="mr-IN" sz="1800" dirty="0"/>
              <a:t>…</a:t>
            </a:r>
            <a:endParaRPr lang="en-US" sz="1800" dirty="0"/>
          </a:p>
        </p:txBody>
      </p:sp>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74859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215900"/>
            <a:ext cx="13830300" cy="369332"/>
          </a:xfrm>
          <a:prstGeom prst="rect">
            <a:avLst/>
          </a:prstGeom>
          <a:noFill/>
        </p:spPr>
        <p:txBody>
          <a:bodyPr wrap="square" rtlCol="0">
            <a:spAutoFit/>
          </a:bodyPr>
          <a:lstStyle/>
          <a:p>
            <a:r>
              <a:rPr lang="en-US" sz="1800" dirty="0"/>
              <a:t>Contents of the Export field of Case It now appear in the input field of the MABL web site. </a:t>
            </a:r>
          </a:p>
        </p:txBody>
      </p:sp>
      <p:pic>
        <p:nvPicPr>
          <p:cNvPr id="2" name="Picture 1"/>
          <p:cNvPicPr>
            <a:picLocks noChangeAspect="1"/>
          </p:cNvPicPr>
          <p:nvPr/>
        </p:nvPicPr>
        <p:blipFill>
          <a:blip r:embed="rId2"/>
          <a:stretch>
            <a:fillRect/>
          </a:stretch>
        </p:blipFill>
        <p:spPr>
          <a:xfrm>
            <a:off x="0" y="787400"/>
            <a:ext cx="14630400" cy="835660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49505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90500"/>
            <a:ext cx="13830300" cy="369332"/>
          </a:xfrm>
          <a:prstGeom prst="rect">
            <a:avLst/>
          </a:prstGeom>
          <a:noFill/>
        </p:spPr>
        <p:txBody>
          <a:bodyPr wrap="square" rtlCol="0">
            <a:spAutoFit/>
          </a:bodyPr>
          <a:lstStyle/>
          <a:p>
            <a:r>
              <a:rPr lang="en-US" sz="1800" dirty="0"/>
              <a:t>Scroll down on the web page, and click </a:t>
            </a:r>
            <a:r>
              <a:rPr lang="en-US" sz="1800" b="1" dirty="0"/>
              <a:t>Submit</a:t>
            </a:r>
            <a:r>
              <a:rPr lang="en-US" sz="1800" dirty="0"/>
              <a:t> (since this is the ‘one click’ mode of MABL)</a:t>
            </a:r>
            <a:r>
              <a:rPr lang="mr-IN" sz="1800" dirty="0"/>
              <a:t>…</a:t>
            </a:r>
            <a:endParaRPr lang="en-US" sz="1800" dirty="0"/>
          </a:p>
        </p:txBody>
      </p:sp>
      <p:pic>
        <p:nvPicPr>
          <p:cNvPr id="3" name="Picture 2"/>
          <p:cNvPicPr>
            <a:picLocks noChangeAspect="1"/>
          </p:cNvPicPr>
          <p:nvPr/>
        </p:nvPicPr>
        <p:blipFill>
          <a:blip r:embed="rId2"/>
          <a:stretch>
            <a:fillRect/>
          </a:stretch>
        </p:blipFill>
        <p:spPr>
          <a:xfrm>
            <a:off x="0" y="736600"/>
            <a:ext cx="14630400" cy="840740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27107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50107"/>
            <a:ext cx="13830300" cy="646331"/>
          </a:xfrm>
          <a:prstGeom prst="rect">
            <a:avLst/>
          </a:prstGeom>
          <a:noFill/>
        </p:spPr>
        <p:txBody>
          <a:bodyPr wrap="square" rtlCol="0">
            <a:spAutoFit/>
          </a:bodyPr>
          <a:lstStyle/>
          <a:p>
            <a:r>
              <a:rPr lang="mr-IN" sz="1800" dirty="0"/>
              <a:t>…</a:t>
            </a:r>
            <a:r>
              <a:rPr lang="en-US" sz="1800" dirty="0"/>
              <a:t>and wait for the tree to appear.  If the website is not responsive, use one of the other options [MAFFT web site, MEGA bioinformatics software].  </a:t>
            </a:r>
          </a:p>
          <a:p>
            <a:endParaRPr lang="en-US" sz="1800" dirty="0"/>
          </a:p>
        </p:txBody>
      </p:sp>
      <p:pic>
        <p:nvPicPr>
          <p:cNvPr id="2" name="Picture 1"/>
          <p:cNvPicPr>
            <a:picLocks noChangeAspect="1"/>
          </p:cNvPicPr>
          <p:nvPr/>
        </p:nvPicPr>
        <p:blipFill>
          <a:blip r:embed="rId2"/>
          <a:stretch>
            <a:fillRect/>
          </a:stretch>
        </p:blipFill>
        <p:spPr>
          <a:xfrm>
            <a:off x="0" y="796438"/>
            <a:ext cx="14630400" cy="8347562"/>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4903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800" y="266700"/>
            <a:ext cx="13995400" cy="923330"/>
          </a:xfrm>
          <a:prstGeom prst="rect">
            <a:avLst/>
          </a:prstGeom>
          <a:noFill/>
        </p:spPr>
        <p:txBody>
          <a:bodyPr wrap="square" rtlCol="0">
            <a:spAutoFit/>
          </a:bodyPr>
          <a:lstStyle/>
          <a:p>
            <a:r>
              <a:rPr lang="en-US" sz="1800" dirty="0"/>
              <a:t>Case It has three options for aligning sequences and building trees [1] MABL web site, [2] MAFFT web site, and [3] MEGA software. Use the Analyze button and select the menu options shown below to copy contents of the Export Field to the clipboard and automatically open the MAFFT site. [Note:  Although use of MAFFT requires more mouse clicks then using MABL, the MAFFT site is almost always operable, whereas MABL may not be.]</a:t>
            </a:r>
          </a:p>
        </p:txBody>
      </p:sp>
      <p:pic>
        <p:nvPicPr>
          <p:cNvPr id="3" name="Picture 2"/>
          <p:cNvPicPr>
            <a:picLocks noChangeAspect="1"/>
          </p:cNvPicPr>
          <p:nvPr/>
        </p:nvPicPr>
        <p:blipFill>
          <a:blip r:embed="rId2"/>
          <a:stretch>
            <a:fillRect/>
          </a:stretch>
        </p:blipFill>
        <p:spPr>
          <a:xfrm>
            <a:off x="0" y="1422400"/>
            <a:ext cx="14630400" cy="772160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49290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369332"/>
          </a:xfrm>
          <a:prstGeom prst="rect">
            <a:avLst/>
          </a:prstGeom>
          <a:noFill/>
        </p:spPr>
        <p:txBody>
          <a:bodyPr wrap="square" rtlCol="0">
            <a:spAutoFit/>
          </a:bodyPr>
          <a:lstStyle/>
          <a:p>
            <a:r>
              <a:rPr lang="en-US" sz="1800" dirty="0"/>
              <a:t>It may take a few seconds for your web browser to open to the MAFFT site.  </a:t>
            </a:r>
            <a:r>
              <a:rPr lang="en-US" sz="1800" b="1" dirty="0"/>
              <a:t>Right-click</a:t>
            </a:r>
            <a:r>
              <a:rPr lang="en-US" sz="1800" dirty="0"/>
              <a:t> inside the Input field, and select </a:t>
            </a:r>
            <a:r>
              <a:rPr lang="en-US" sz="1800" b="1" dirty="0"/>
              <a:t>Paste</a:t>
            </a:r>
            <a:r>
              <a:rPr lang="en-US" sz="1800" dirty="0"/>
              <a:t>. </a:t>
            </a:r>
          </a:p>
        </p:txBody>
      </p:sp>
      <p:pic>
        <p:nvPicPr>
          <p:cNvPr id="2" name="Picture 1"/>
          <p:cNvPicPr>
            <a:picLocks noChangeAspect="1"/>
          </p:cNvPicPr>
          <p:nvPr/>
        </p:nvPicPr>
        <p:blipFill>
          <a:blip r:embed="rId2"/>
          <a:stretch>
            <a:fillRect/>
          </a:stretch>
        </p:blipFill>
        <p:spPr>
          <a:xfrm>
            <a:off x="0" y="1309002"/>
            <a:ext cx="14630400" cy="7834998"/>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8738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369332"/>
          </a:xfrm>
          <a:prstGeom prst="rect">
            <a:avLst/>
          </a:prstGeom>
          <a:noFill/>
        </p:spPr>
        <p:txBody>
          <a:bodyPr wrap="square" rtlCol="0">
            <a:spAutoFit/>
          </a:bodyPr>
          <a:lstStyle/>
          <a:p>
            <a:r>
              <a:rPr lang="en-US" sz="1800" dirty="0"/>
              <a:t>Contents of the Export field of Case It now appear in the Input field of the MAFFT web site. </a:t>
            </a:r>
          </a:p>
        </p:txBody>
      </p:sp>
      <p:pic>
        <p:nvPicPr>
          <p:cNvPr id="3" name="Picture 2"/>
          <p:cNvPicPr>
            <a:picLocks noChangeAspect="1"/>
          </p:cNvPicPr>
          <p:nvPr/>
        </p:nvPicPr>
        <p:blipFill>
          <a:blip r:embed="rId2"/>
          <a:stretch>
            <a:fillRect/>
          </a:stretch>
        </p:blipFill>
        <p:spPr>
          <a:xfrm>
            <a:off x="0" y="1244600"/>
            <a:ext cx="14617700" cy="789940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98488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369332"/>
          </a:xfrm>
          <a:prstGeom prst="rect">
            <a:avLst/>
          </a:prstGeom>
          <a:noFill/>
        </p:spPr>
        <p:txBody>
          <a:bodyPr wrap="square" rtlCol="0">
            <a:spAutoFit/>
          </a:bodyPr>
          <a:lstStyle/>
          <a:p>
            <a:r>
              <a:rPr lang="en-US" sz="1800" dirty="0"/>
              <a:t>Scroll down on the MAFFT page and click the </a:t>
            </a:r>
            <a:r>
              <a:rPr lang="en-US" sz="1800" b="1" dirty="0"/>
              <a:t>Submit</a:t>
            </a:r>
            <a:r>
              <a:rPr lang="en-US" sz="1800" dirty="0"/>
              <a:t> button [in this example, no options are being changed before clicking Submit].</a:t>
            </a:r>
          </a:p>
        </p:txBody>
      </p:sp>
      <p:pic>
        <p:nvPicPr>
          <p:cNvPr id="4" name="Picture 3"/>
          <p:cNvPicPr>
            <a:picLocks noChangeAspect="1"/>
          </p:cNvPicPr>
          <p:nvPr/>
        </p:nvPicPr>
        <p:blipFill>
          <a:blip r:embed="rId2"/>
          <a:stretch>
            <a:fillRect/>
          </a:stretch>
        </p:blipFill>
        <p:spPr>
          <a:xfrm>
            <a:off x="0" y="1333500"/>
            <a:ext cx="14630400" cy="7810500"/>
          </a:xfrm>
          <a:prstGeom prst="rect">
            <a:avLst/>
          </a:prstGeom>
        </p:spPr>
      </p:pic>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96315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369332"/>
          </a:xfrm>
          <a:prstGeom prst="rect">
            <a:avLst/>
          </a:prstGeom>
          <a:noFill/>
        </p:spPr>
        <p:txBody>
          <a:bodyPr wrap="square" rtlCol="0">
            <a:spAutoFit/>
          </a:bodyPr>
          <a:lstStyle/>
          <a:p>
            <a:r>
              <a:rPr lang="en-US" sz="1800" dirty="0"/>
              <a:t>The sequences have been aligned via CLUSTAL.  Click the </a:t>
            </a:r>
            <a:r>
              <a:rPr lang="en-US" sz="1800" b="1" dirty="0"/>
              <a:t>Phylogenetic tree </a:t>
            </a:r>
            <a:r>
              <a:rPr lang="en-US" sz="1800" dirty="0"/>
              <a:t>button</a:t>
            </a:r>
            <a:r>
              <a:rPr lang="mr-IN" sz="1800" dirty="0"/>
              <a:t>…</a:t>
            </a:r>
            <a:endParaRPr lang="en-US" sz="1800" dirty="0"/>
          </a:p>
        </p:txBody>
      </p:sp>
      <p:pic>
        <p:nvPicPr>
          <p:cNvPr id="3" name="Picture 2"/>
          <p:cNvPicPr>
            <a:picLocks noChangeAspect="1"/>
          </p:cNvPicPr>
          <p:nvPr/>
        </p:nvPicPr>
        <p:blipFill>
          <a:blip r:embed="rId2"/>
          <a:stretch>
            <a:fillRect/>
          </a:stretch>
        </p:blipFill>
        <p:spPr>
          <a:xfrm>
            <a:off x="0" y="1341120"/>
            <a:ext cx="14630400" cy="780288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2228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369332"/>
          </a:xfrm>
          <a:prstGeom prst="rect">
            <a:avLst/>
          </a:prstGeom>
          <a:noFill/>
        </p:spPr>
        <p:txBody>
          <a:bodyPr wrap="square" rtlCol="0">
            <a:spAutoFit/>
          </a:bodyPr>
          <a:lstStyle/>
          <a:p>
            <a:r>
              <a:rPr lang="en-US" sz="1800" dirty="0"/>
              <a:t>Default settings will be used in this example, so click the </a:t>
            </a:r>
            <a:r>
              <a:rPr lang="en-US" sz="1800" b="1" dirty="0"/>
              <a:t>Go</a:t>
            </a:r>
            <a:r>
              <a:rPr lang="en-US" sz="1800" dirty="0"/>
              <a:t> button</a:t>
            </a:r>
            <a:r>
              <a:rPr lang="mr-IN" sz="1800" dirty="0"/>
              <a:t>…</a:t>
            </a:r>
            <a:endParaRPr lang="en-US" sz="1800" dirty="0"/>
          </a:p>
        </p:txBody>
      </p:sp>
      <p:pic>
        <p:nvPicPr>
          <p:cNvPr id="2" name="Picture 1"/>
          <p:cNvPicPr>
            <a:picLocks noChangeAspect="1"/>
          </p:cNvPicPr>
          <p:nvPr/>
        </p:nvPicPr>
        <p:blipFill>
          <a:blip r:embed="rId2"/>
          <a:stretch>
            <a:fillRect/>
          </a:stretch>
        </p:blipFill>
        <p:spPr>
          <a:xfrm>
            <a:off x="0" y="1131511"/>
            <a:ext cx="14630400" cy="8012489"/>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91239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39850"/>
            <a:ext cx="14630400" cy="7810500"/>
          </a:xfrm>
          <a:prstGeom prst="rect">
            <a:avLst/>
          </a:prstGeom>
        </p:spPr>
      </p:pic>
      <p:sp>
        <p:nvSpPr>
          <p:cNvPr id="4" name="TextBox 3"/>
          <p:cNvSpPr txBox="1"/>
          <p:nvPr/>
        </p:nvSpPr>
        <p:spPr>
          <a:xfrm>
            <a:off x="584200" y="495300"/>
            <a:ext cx="13830300" cy="923330"/>
          </a:xfrm>
          <a:prstGeom prst="rect">
            <a:avLst/>
          </a:prstGeom>
          <a:noFill/>
        </p:spPr>
        <p:txBody>
          <a:bodyPr wrap="square" rtlCol="0">
            <a:spAutoFit/>
          </a:bodyPr>
          <a:lstStyle/>
          <a:p>
            <a:r>
              <a:rPr lang="en-US" sz="1800" dirty="0"/>
              <a:t>Open Case It v7.exe to the Data Screen, then Click the </a:t>
            </a:r>
            <a:r>
              <a:rPr lang="en-US" sz="1800" b="1" dirty="0"/>
              <a:t>DNA</a:t>
            </a:r>
            <a:r>
              <a:rPr lang="en-US" sz="1800" dirty="0"/>
              <a:t> button on the silver button bar.  For this example, we have opened </a:t>
            </a:r>
            <a:r>
              <a:rPr lang="en-US" sz="1800" b="1" dirty="0"/>
              <a:t>Case It -&gt; Infectious Diseases -&gt; HIV -&gt; U.S.-&gt; Anna-&gt; Bioinformatics</a:t>
            </a:r>
            <a:r>
              <a:rPr lang="en-US" sz="1800" dirty="0"/>
              <a:t>.  Note that there are files for Anna, her boyfriend, the boyfriend’s partner, and three local controls, along with a primers file.</a:t>
            </a:r>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57740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369332"/>
          </a:xfrm>
          <a:prstGeom prst="rect">
            <a:avLst/>
          </a:prstGeom>
          <a:noFill/>
        </p:spPr>
        <p:txBody>
          <a:bodyPr wrap="square" rtlCol="0">
            <a:spAutoFit/>
          </a:bodyPr>
          <a:lstStyle/>
          <a:p>
            <a:r>
              <a:rPr lang="mr-IN" sz="1800" dirty="0"/>
              <a:t>…</a:t>
            </a:r>
            <a:r>
              <a:rPr lang="en-US" sz="1800" dirty="0"/>
              <a:t>click </a:t>
            </a:r>
            <a:r>
              <a:rPr lang="en-US" sz="1800" b="1" dirty="0"/>
              <a:t>View tree on Phylo.io</a:t>
            </a:r>
            <a:r>
              <a:rPr lang="mr-IN" sz="1800" dirty="0"/>
              <a:t>…</a:t>
            </a:r>
            <a:endParaRPr lang="en-US" sz="1800" dirty="0"/>
          </a:p>
        </p:txBody>
      </p:sp>
      <p:pic>
        <p:nvPicPr>
          <p:cNvPr id="3" name="Picture 2"/>
          <p:cNvPicPr>
            <a:picLocks noChangeAspect="1"/>
          </p:cNvPicPr>
          <p:nvPr/>
        </p:nvPicPr>
        <p:blipFill>
          <a:blip r:embed="rId2"/>
          <a:stretch>
            <a:fillRect/>
          </a:stretch>
        </p:blipFill>
        <p:spPr>
          <a:xfrm>
            <a:off x="0" y="1104900"/>
            <a:ext cx="14630400" cy="803910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59873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961"/>
          <a:stretch/>
        </p:blipFill>
        <p:spPr>
          <a:xfrm>
            <a:off x="0" y="1200695"/>
            <a:ext cx="14630400" cy="7708129"/>
          </a:xfrm>
          <a:prstGeom prst="rect">
            <a:avLst/>
          </a:prstGeom>
        </p:spPr>
      </p:pic>
      <p:sp>
        <p:nvSpPr>
          <p:cNvPr id="5" name="TextBox 4"/>
          <p:cNvSpPr txBox="1"/>
          <p:nvPr/>
        </p:nvSpPr>
        <p:spPr>
          <a:xfrm>
            <a:off x="609600" y="431800"/>
            <a:ext cx="13830300" cy="369332"/>
          </a:xfrm>
          <a:prstGeom prst="rect">
            <a:avLst/>
          </a:prstGeom>
          <a:noFill/>
        </p:spPr>
        <p:txBody>
          <a:bodyPr wrap="square" rtlCol="0">
            <a:spAutoFit/>
          </a:bodyPr>
          <a:lstStyle/>
          <a:p>
            <a:r>
              <a:rPr lang="mr-IN" sz="1800" dirty="0"/>
              <a:t>…</a:t>
            </a:r>
            <a:r>
              <a:rPr lang="en-US" sz="1800" dirty="0"/>
              <a:t>and the tree will appear.  In this example, the directional arrow buttons were used to change the original scale of the tree.  </a:t>
            </a:r>
          </a:p>
        </p:txBody>
      </p:sp>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63477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244600"/>
            <a:ext cx="14630400" cy="7899400"/>
          </a:xfrm>
          <a:prstGeom prst="rect">
            <a:avLst/>
          </a:prstGeom>
        </p:spPr>
      </p:pic>
      <p:sp>
        <p:nvSpPr>
          <p:cNvPr id="5" name="TextBox 4"/>
          <p:cNvSpPr txBox="1"/>
          <p:nvPr/>
        </p:nvSpPr>
        <p:spPr>
          <a:xfrm>
            <a:off x="609600" y="330200"/>
            <a:ext cx="13830300" cy="923330"/>
          </a:xfrm>
          <a:prstGeom prst="rect">
            <a:avLst/>
          </a:prstGeom>
          <a:noFill/>
        </p:spPr>
        <p:txBody>
          <a:bodyPr wrap="square" rtlCol="0">
            <a:spAutoFit/>
          </a:bodyPr>
          <a:lstStyle/>
          <a:p>
            <a:r>
              <a:rPr lang="en-US" sz="1800" dirty="0"/>
              <a:t>The third option for multiple alignment and tree-building is to have Case It open and control MEGA5 software.  If default values for this software are used, then Case It will open MEGA5 and build a tree with one click (MEGA5 is included with the Case It download).  Click the </a:t>
            </a:r>
            <a:r>
              <a:rPr lang="en-US" sz="1800" b="1" dirty="0"/>
              <a:t>Analyze</a:t>
            </a:r>
            <a:r>
              <a:rPr lang="en-US" sz="1800" dirty="0"/>
              <a:t> button and select the menu commands below. </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87101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304330"/>
            <a:ext cx="14630400" cy="7835900"/>
          </a:xfrm>
          <a:prstGeom prst="rect">
            <a:avLst/>
          </a:prstGeom>
        </p:spPr>
      </p:pic>
      <p:sp>
        <p:nvSpPr>
          <p:cNvPr id="5" name="TextBox 4"/>
          <p:cNvSpPr txBox="1"/>
          <p:nvPr/>
        </p:nvSpPr>
        <p:spPr>
          <a:xfrm>
            <a:off x="609600" y="330200"/>
            <a:ext cx="13830300" cy="923330"/>
          </a:xfrm>
          <a:prstGeom prst="rect">
            <a:avLst/>
          </a:prstGeom>
          <a:noFill/>
        </p:spPr>
        <p:txBody>
          <a:bodyPr wrap="square" rtlCol="0">
            <a:spAutoFit/>
          </a:bodyPr>
          <a:lstStyle/>
          <a:p>
            <a:r>
              <a:rPr lang="en-US" sz="1800" dirty="0"/>
              <a:t>The first time that this command is used, a yellow alert box will appear, indicating that it will take some time for MEGA to appear.  This depends on the speed of your computer, and the number and size of sequences being aligned.  So the key is to be patient.  Note that other Case It operations can be conducted while you are waiting, but that you should not attempt to build another tree until the first one appears.</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38717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4245"/>
          <a:stretch/>
        </p:blipFill>
        <p:spPr>
          <a:xfrm>
            <a:off x="0" y="1422400"/>
            <a:ext cx="14630400" cy="7734300"/>
          </a:xfrm>
          <a:prstGeom prst="rect">
            <a:avLst/>
          </a:prstGeom>
        </p:spPr>
      </p:pic>
      <p:sp>
        <p:nvSpPr>
          <p:cNvPr id="5" name="TextBox 4"/>
          <p:cNvSpPr txBox="1"/>
          <p:nvPr/>
        </p:nvSpPr>
        <p:spPr>
          <a:xfrm>
            <a:off x="609600" y="266700"/>
            <a:ext cx="13830300" cy="923330"/>
          </a:xfrm>
          <a:prstGeom prst="rect">
            <a:avLst/>
          </a:prstGeom>
          <a:noFill/>
        </p:spPr>
        <p:txBody>
          <a:bodyPr wrap="square" rtlCol="0">
            <a:spAutoFit/>
          </a:bodyPr>
          <a:lstStyle/>
          <a:p>
            <a:r>
              <a:rPr lang="en-US" sz="1800" dirty="0"/>
              <a:t>Several windows will open, including the main MEGA5 window (the one with the light blue background).  On the Confirm window, click </a:t>
            </a:r>
            <a:r>
              <a:rPr lang="en-US" sz="1800" b="1" dirty="0"/>
              <a:t>Ignore</a:t>
            </a:r>
            <a:r>
              <a:rPr lang="en-US" sz="1800" dirty="0"/>
              <a:t>, as you don’t want updates to MEGA5 since they won’t work with Case It.  After clicking Ignore, </a:t>
            </a:r>
            <a:r>
              <a:rPr lang="en-US" sz="1800" b="1" dirty="0"/>
              <a:t>minimize the light blue window</a:t>
            </a:r>
            <a:r>
              <a:rPr lang="en-US" sz="1800" dirty="0"/>
              <a:t>.  (Minimize it, don’t close it, as closing this window closes all windows of MEGA5).</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36377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 y="1193800"/>
            <a:ext cx="14630400" cy="7950200"/>
          </a:xfrm>
          <a:prstGeom prst="rect">
            <a:avLst/>
          </a:prstGeom>
        </p:spPr>
      </p:pic>
      <p:sp>
        <p:nvSpPr>
          <p:cNvPr id="9" name="TextBox 8"/>
          <p:cNvSpPr txBox="1"/>
          <p:nvPr/>
        </p:nvSpPr>
        <p:spPr>
          <a:xfrm>
            <a:off x="609600" y="266700"/>
            <a:ext cx="13690600" cy="646331"/>
          </a:xfrm>
          <a:prstGeom prst="rect">
            <a:avLst/>
          </a:prstGeom>
          <a:noFill/>
        </p:spPr>
        <p:txBody>
          <a:bodyPr wrap="square" rtlCol="0">
            <a:spAutoFit/>
          </a:bodyPr>
          <a:lstStyle/>
          <a:p>
            <a:r>
              <a:rPr lang="en-US" sz="1800" dirty="0"/>
              <a:t>The multiple alignment and tree now appear.  The advantage of using MEGA5 over the bioinformatics sites has do do with the many manipulations of the alignment and tree that are possible using MEGA5.</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22471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1149350"/>
            <a:ext cx="14617700" cy="7988300"/>
          </a:xfrm>
          <a:prstGeom prst="rect">
            <a:avLst/>
          </a:prstGeom>
        </p:spPr>
      </p:pic>
      <p:sp>
        <p:nvSpPr>
          <p:cNvPr id="9" name="TextBox 8"/>
          <p:cNvSpPr txBox="1"/>
          <p:nvPr/>
        </p:nvSpPr>
        <p:spPr>
          <a:xfrm>
            <a:off x="609600" y="266700"/>
            <a:ext cx="13690600" cy="646331"/>
          </a:xfrm>
          <a:prstGeom prst="rect">
            <a:avLst/>
          </a:prstGeom>
          <a:noFill/>
        </p:spPr>
        <p:txBody>
          <a:bodyPr wrap="square" rtlCol="0">
            <a:spAutoFit/>
          </a:bodyPr>
          <a:lstStyle/>
          <a:p>
            <a:r>
              <a:rPr lang="en-US" sz="1800" dirty="0"/>
              <a:t>Case It can also be used as a front end for BLASTING DNA and protein sequences. We’ll use one scenario from the Alzheimer’s case as an example.  Click the </a:t>
            </a:r>
            <a:r>
              <a:rPr lang="en-US" sz="1800" b="1" dirty="0"/>
              <a:t>DNA</a:t>
            </a:r>
            <a:r>
              <a:rPr lang="en-US" sz="1800" dirty="0"/>
              <a:t> button on the silver button bar, and navigate to </a:t>
            </a:r>
            <a:r>
              <a:rPr lang="en-US" sz="1800" b="1" dirty="0"/>
              <a:t>Cases -&gt; Genetic disease cases -&gt; Alzheimer's -&gt; Case A</a:t>
            </a:r>
            <a:r>
              <a:rPr lang="en-US" sz="1800" dirty="0"/>
              <a:t>.</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23773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117600"/>
            <a:ext cx="14630400" cy="8026400"/>
          </a:xfrm>
          <a:prstGeom prst="rect">
            <a:avLst/>
          </a:prstGeom>
        </p:spPr>
      </p:pic>
      <p:sp>
        <p:nvSpPr>
          <p:cNvPr id="9" name="TextBox 8"/>
          <p:cNvSpPr txBox="1"/>
          <p:nvPr/>
        </p:nvSpPr>
        <p:spPr>
          <a:xfrm>
            <a:off x="609600" y="266700"/>
            <a:ext cx="13690600" cy="646331"/>
          </a:xfrm>
          <a:prstGeom prst="rect">
            <a:avLst/>
          </a:prstGeom>
          <a:noFill/>
        </p:spPr>
        <p:txBody>
          <a:bodyPr wrap="square" rtlCol="0">
            <a:spAutoFit/>
          </a:bodyPr>
          <a:lstStyle/>
          <a:p>
            <a:r>
              <a:rPr lang="en-US" sz="1800" dirty="0"/>
              <a:t>Any of the DNA sequences can be selected, so for this example we’ll select the first one.  Double-click on the first file name, or click once and click the </a:t>
            </a:r>
            <a:r>
              <a:rPr lang="en-US" sz="1800" b="1" dirty="0"/>
              <a:t>Open</a:t>
            </a:r>
            <a:r>
              <a:rPr lang="en-US" sz="1800" dirty="0"/>
              <a:t> button</a:t>
            </a:r>
            <a:r>
              <a:rPr lang="mr-IN" sz="1800" dirty="0"/>
              <a:t>…</a:t>
            </a:r>
            <a:endParaRPr lang="en-US" sz="1800" dirty="0"/>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73502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257300"/>
            <a:ext cx="14617700" cy="7874000"/>
          </a:xfrm>
          <a:prstGeom prst="rect">
            <a:avLst/>
          </a:prstGeom>
        </p:spPr>
      </p:pic>
      <p:sp>
        <p:nvSpPr>
          <p:cNvPr id="9" name="TextBox 8"/>
          <p:cNvSpPr txBox="1"/>
          <p:nvPr/>
        </p:nvSpPr>
        <p:spPr>
          <a:xfrm>
            <a:off x="609600" y="266700"/>
            <a:ext cx="13690600" cy="923330"/>
          </a:xfrm>
          <a:prstGeom prst="rect">
            <a:avLst/>
          </a:prstGeom>
          <a:noFill/>
        </p:spPr>
        <p:txBody>
          <a:bodyPr wrap="square" rtlCol="0">
            <a:spAutoFit/>
          </a:bodyPr>
          <a:lstStyle/>
          <a:p>
            <a:r>
              <a:rPr lang="en-US" sz="1800" dirty="0"/>
              <a:t>The name of the file appears in the Opened and processed window at the left.  To see the sequence associated with this file name, click on the </a:t>
            </a:r>
            <a:r>
              <a:rPr lang="en-US" sz="1800" b="1" dirty="0"/>
              <a:t>Sequence</a:t>
            </a:r>
            <a:r>
              <a:rPr lang="en-US" sz="1800" dirty="0"/>
              <a:t> checkbox on the gray divider bar.  By default, the blue arrow to the right of the checkbox points down, indicating that the sequence in the lower field will be shown.  </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770811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1358900"/>
            <a:ext cx="14605000" cy="7772400"/>
          </a:xfrm>
          <a:prstGeom prst="rect">
            <a:avLst/>
          </a:prstGeom>
        </p:spPr>
      </p:pic>
      <p:sp>
        <p:nvSpPr>
          <p:cNvPr id="9" name="TextBox 8"/>
          <p:cNvSpPr txBox="1"/>
          <p:nvPr/>
        </p:nvSpPr>
        <p:spPr>
          <a:xfrm>
            <a:off x="609600" y="266700"/>
            <a:ext cx="13690600" cy="646331"/>
          </a:xfrm>
          <a:prstGeom prst="rect">
            <a:avLst/>
          </a:prstGeom>
          <a:noFill/>
        </p:spPr>
        <p:txBody>
          <a:bodyPr wrap="square" rtlCol="0">
            <a:spAutoFit/>
          </a:bodyPr>
          <a:lstStyle/>
          <a:p>
            <a:r>
              <a:rPr lang="en-US" sz="1800" dirty="0"/>
              <a:t>Highlight any part of the sequence and right-click on it.  Select the first menu option in the pop-up menu to automatically open your default web browser the the NCBI blast site.</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49306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359765"/>
            <a:ext cx="14630400" cy="7797800"/>
          </a:xfrm>
          <a:prstGeom prst="rect">
            <a:avLst/>
          </a:prstGeom>
        </p:spPr>
      </p:pic>
      <p:pic>
        <p:nvPicPr>
          <p:cNvPr id="7" name="Picture 6"/>
          <p:cNvPicPr>
            <a:picLocks noChangeAspect="1"/>
          </p:cNvPicPr>
          <p:nvPr/>
        </p:nvPicPr>
        <p:blipFill>
          <a:blip r:embed="rId2"/>
          <a:stretch>
            <a:fillRect/>
          </a:stretch>
        </p:blipFill>
        <p:spPr>
          <a:xfrm>
            <a:off x="0" y="1358900"/>
            <a:ext cx="14630400" cy="7797800"/>
          </a:xfrm>
          <a:prstGeom prst="rect">
            <a:avLst/>
          </a:prstGeom>
        </p:spPr>
      </p:pic>
      <p:sp>
        <p:nvSpPr>
          <p:cNvPr id="5" name="TextBox 4"/>
          <p:cNvSpPr txBox="1"/>
          <p:nvPr/>
        </p:nvSpPr>
        <p:spPr>
          <a:xfrm>
            <a:off x="609600" y="431800"/>
            <a:ext cx="13830300" cy="923330"/>
          </a:xfrm>
          <a:prstGeom prst="rect">
            <a:avLst/>
          </a:prstGeom>
          <a:noFill/>
        </p:spPr>
        <p:txBody>
          <a:bodyPr wrap="square" rtlCol="0">
            <a:spAutoFit/>
          </a:bodyPr>
          <a:lstStyle/>
          <a:p>
            <a:r>
              <a:rPr lang="en-US" sz="1800" dirty="0"/>
              <a:t>Click on the first DNA file you want to open [</a:t>
            </a:r>
            <a:r>
              <a:rPr lang="en-US" sz="1800" b="1" dirty="0"/>
              <a:t>DNA Anna.txt </a:t>
            </a:r>
            <a:r>
              <a:rPr lang="en-US" sz="1800" dirty="0"/>
              <a:t>in this example], hold down the Shift key, and click on the last DNA file you want to open [e.g. </a:t>
            </a:r>
            <a:r>
              <a:rPr lang="en-US" sz="1800" b="1" dirty="0"/>
              <a:t>DNA Local Control 3.txt</a:t>
            </a:r>
            <a:r>
              <a:rPr lang="en-US" sz="1800" dirty="0"/>
              <a:t>].  Then click the </a:t>
            </a:r>
            <a:r>
              <a:rPr lang="en-US" sz="1800" b="1" dirty="0"/>
              <a:t>Open</a:t>
            </a:r>
            <a:r>
              <a:rPr lang="en-US" sz="1800" dirty="0"/>
              <a:t> button, or double-click on the last file while still holding down the </a:t>
            </a:r>
            <a:r>
              <a:rPr lang="en-US" sz="1800" b="1" dirty="0"/>
              <a:t>Shift</a:t>
            </a:r>
            <a:r>
              <a:rPr lang="en-US" sz="1800" dirty="0"/>
              <a:t> key.  Be careful not to include the primers file along with the DNA files.</a:t>
            </a:r>
          </a:p>
        </p:txBody>
      </p:sp>
      <p:sp>
        <p:nvSpPr>
          <p:cNvPr id="2" name="Rectangle 1"/>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028640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346200"/>
            <a:ext cx="14605000" cy="7785100"/>
          </a:xfrm>
          <a:prstGeom prst="rect">
            <a:avLst/>
          </a:prstGeom>
        </p:spPr>
      </p:pic>
      <p:sp>
        <p:nvSpPr>
          <p:cNvPr id="9" name="TextBox 8"/>
          <p:cNvSpPr txBox="1"/>
          <p:nvPr/>
        </p:nvSpPr>
        <p:spPr>
          <a:xfrm>
            <a:off x="609600" y="266700"/>
            <a:ext cx="13690600" cy="646331"/>
          </a:xfrm>
          <a:prstGeom prst="rect">
            <a:avLst/>
          </a:prstGeom>
          <a:noFill/>
        </p:spPr>
        <p:txBody>
          <a:bodyPr wrap="square" rtlCol="0">
            <a:spAutoFit/>
          </a:bodyPr>
          <a:lstStyle/>
          <a:p>
            <a:r>
              <a:rPr lang="en-US" sz="1800" b="1" dirty="0"/>
              <a:t>Right-click</a:t>
            </a:r>
            <a:r>
              <a:rPr lang="en-US" sz="1800" dirty="0"/>
              <a:t> in the Query Sequence field of the NCBI site, and paste the contents of the clipboard into the field.  It may be necessary to click and paste twice for this to work.</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974075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 y="1282700"/>
            <a:ext cx="14617700" cy="7874000"/>
          </a:xfrm>
          <a:prstGeom prst="rect">
            <a:avLst/>
          </a:prstGeom>
        </p:spPr>
      </p:pic>
      <p:sp>
        <p:nvSpPr>
          <p:cNvPr id="9" name="TextBox 8"/>
          <p:cNvSpPr txBox="1"/>
          <p:nvPr/>
        </p:nvSpPr>
        <p:spPr>
          <a:xfrm>
            <a:off x="609600" y="266700"/>
            <a:ext cx="13690600" cy="369332"/>
          </a:xfrm>
          <a:prstGeom prst="rect">
            <a:avLst/>
          </a:prstGeom>
          <a:noFill/>
        </p:spPr>
        <p:txBody>
          <a:bodyPr wrap="square" rtlCol="0">
            <a:spAutoFit/>
          </a:bodyPr>
          <a:lstStyle/>
          <a:p>
            <a:r>
              <a:rPr lang="en-US" sz="1800" dirty="0"/>
              <a:t>The DNA sequence copied from Case It is not in the Query Sequence field of the NCBI site.  </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863425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219200"/>
            <a:ext cx="14605000" cy="7924800"/>
          </a:xfrm>
          <a:prstGeom prst="rect">
            <a:avLst/>
          </a:prstGeom>
        </p:spPr>
      </p:pic>
      <p:sp>
        <p:nvSpPr>
          <p:cNvPr id="9" name="TextBox 8"/>
          <p:cNvSpPr txBox="1"/>
          <p:nvPr/>
        </p:nvSpPr>
        <p:spPr>
          <a:xfrm>
            <a:off x="609600" y="266700"/>
            <a:ext cx="13690600" cy="369332"/>
          </a:xfrm>
          <a:prstGeom prst="rect">
            <a:avLst/>
          </a:prstGeom>
          <a:noFill/>
        </p:spPr>
        <p:txBody>
          <a:bodyPr wrap="square" rtlCol="0">
            <a:spAutoFit/>
          </a:bodyPr>
          <a:lstStyle/>
          <a:p>
            <a:r>
              <a:rPr lang="en-US" sz="1800" dirty="0"/>
              <a:t>Scroll down on the NCBI page and click the </a:t>
            </a:r>
            <a:r>
              <a:rPr lang="en-US" sz="1800" b="1" dirty="0"/>
              <a:t>BLAST</a:t>
            </a:r>
            <a:r>
              <a:rPr lang="en-US" sz="1800" dirty="0"/>
              <a:t> button.</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2104032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 y="1155700"/>
            <a:ext cx="14617700" cy="8026400"/>
          </a:xfrm>
          <a:prstGeom prst="rect">
            <a:avLst/>
          </a:prstGeom>
        </p:spPr>
      </p:pic>
      <p:sp>
        <p:nvSpPr>
          <p:cNvPr id="9" name="TextBox 8"/>
          <p:cNvSpPr txBox="1"/>
          <p:nvPr/>
        </p:nvSpPr>
        <p:spPr>
          <a:xfrm>
            <a:off x="609600" y="266700"/>
            <a:ext cx="13690600" cy="369332"/>
          </a:xfrm>
          <a:prstGeom prst="rect">
            <a:avLst/>
          </a:prstGeom>
          <a:noFill/>
        </p:spPr>
        <p:txBody>
          <a:bodyPr wrap="square" rtlCol="0">
            <a:spAutoFit/>
          </a:bodyPr>
          <a:lstStyle/>
          <a:p>
            <a:r>
              <a:rPr lang="en-US" sz="1800" dirty="0"/>
              <a:t>After a few moments the BLAST results will appear.</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425098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333500"/>
            <a:ext cx="14617700" cy="7823200"/>
          </a:xfrm>
          <a:prstGeom prst="rect">
            <a:avLst/>
          </a:prstGeom>
        </p:spPr>
      </p:pic>
      <p:sp>
        <p:nvSpPr>
          <p:cNvPr id="5" name="TextBox 4"/>
          <p:cNvSpPr txBox="1"/>
          <p:nvPr/>
        </p:nvSpPr>
        <p:spPr>
          <a:xfrm>
            <a:off x="584200" y="270470"/>
            <a:ext cx="13830300" cy="1038746"/>
          </a:xfrm>
          <a:prstGeom prst="rect">
            <a:avLst/>
          </a:prstGeom>
          <a:noFill/>
        </p:spPr>
        <p:txBody>
          <a:bodyPr wrap="square" rtlCol="0">
            <a:spAutoFit/>
          </a:bodyPr>
          <a:lstStyle/>
          <a:p>
            <a:r>
              <a:rPr lang="en-US" sz="1800" dirty="0"/>
              <a:t>BLAST can also be used to analyze data in the Export field, using several methods.  To demonstrate the first method, we’ll use the HIV example described earlier, assuming that sequences have already been added to the Export field (see pp. 2-8 of this tutorial). </a:t>
            </a:r>
          </a:p>
          <a:p>
            <a:pPr>
              <a:lnSpc>
                <a:spcPts val="860"/>
              </a:lnSpc>
            </a:pPr>
            <a:endParaRPr lang="en-US" sz="1800" dirty="0"/>
          </a:p>
          <a:p>
            <a:r>
              <a:rPr lang="en-US" sz="1800" dirty="0"/>
              <a:t>Click the </a:t>
            </a:r>
            <a:r>
              <a:rPr lang="en-US" sz="1800" b="1" dirty="0"/>
              <a:t>Analyze</a:t>
            </a:r>
            <a:r>
              <a:rPr lang="en-US" sz="1800" dirty="0"/>
              <a:t> button at the bottom of the </a:t>
            </a:r>
            <a:r>
              <a:rPr lang="en-US" sz="1800" b="1" dirty="0"/>
              <a:t>Opened &amp; processed</a:t>
            </a:r>
            <a:r>
              <a:rPr lang="en-US" sz="1800" dirty="0"/>
              <a:t> window, and make the menu selection shown below.</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93930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1289050"/>
            <a:ext cx="14605000" cy="7835900"/>
          </a:xfrm>
          <a:prstGeom prst="rect">
            <a:avLst/>
          </a:prstGeom>
        </p:spPr>
      </p:pic>
      <p:sp>
        <p:nvSpPr>
          <p:cNvPr id="5" name="TextBox 4"/>
          <p:cNvSpPr txBox="1"/>
          <p:nvPr/>
        </p:nvSpPr>
        <p:spPr>
          <a:xfrm>
            <a:off x="584200" y="270470"/>
            <a:ext cx="13830300" cy="646331"/>
          </a:xfrm>
          <a:prstGeom prst="rect">
            <a:avLst/>
          </a:prstGeom>
          <a:noFill/>
        </p:spPr>
        <p:txBody>
          <a:bodyPr wrap="square" rtlCol="0">
            <a:spAutoFit/>
          </a:bodyPr>
          <a:lstStyle/>
          <a:p>
            <a:r>
              <a:rPr lang="en-US" sz="1800" dirty="0"/>
              <a:t>The NCBI web site will automatically open, and you can paste the contents of the clipboard into the Query Sequence field by right-clicking on the field and selecting Paste (you may have to do this twice).  Then scroll further down the web page and click the BLAST button (not shown here). </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875921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222647"/>
            <a:ext cx="14630400" cy="7943305"/>
          </a:xfrm>
          <a:prstGeom prst="rect">
            <a:avLst/>
          </a:prstGeom>
        </p:spPr>
      </p:pic>
      <p:sp>
        <p:nvSpPr>
          <p:cNvPr id="5" name="TextBox 4"/>
          <p:cNvSpPr txBox="1"/>
          <p:nvPr/>
        </p:nvSpPr>
        <p:spPr>
          <a:xfrm>
            <a:off x="584200" y="270470"/>
            <a:ext cx="13830300" cy="369332"/>
          </a:xfrm>
          <a:prstGeom prst="rect">
            <a:avLst/>
          </a:prstGeom>
          <a:noFill/>
        </p:spPr>
        <p:txBody>
          <a:bodyPr wrap="square" rtlCol="0">
            <a:spAutoFit/>
          </a:bodyPr>
          <a:lstStyle/>
          <a:p>
            <a:r>
              <a:rPr lang="en-US" sz="1800" dirty="0"/>
              <a:t>Since multiple sequences were BLASTed, you can select the results you wish to view from the drop-down menu on the BLAST Results page.</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639976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16050"/>
            <a:ext cx="14630400" cy="7734300"/>
          </a:xfrm>
          <a:prstGeom prst="rect">
            <a:avLst/>
          </a:prstGeom>
        </p:spPr>
      </p:pic>
      <p:sp>
        <p:nvSpPr>
          <p:cNvPr id="5" name="TextBox 4"/>
          <p:cNvSpPr txBox="1"/>
          <p:nvPr/>
        </p:nvSpPr>
        <p:spPr>
          <a:xfrm>
            <a:off x="584200" y="270470"/>
            <a:ext cx="13830300" cy="923330"/>
          </a:xfrm>
          <a:prstGeom prst="rect">
            <a:avLst/>
          </a:prstGeom>
          <a:noFill/>
        </p:spPr>
        <p:txBody>
          <a:bodyPr wrap="square" rtlCol="0">
            <a:spAutoFit/>
          </a:bodyPr>
          <a:lstStyle/>
          <a:p>
            <a:r>
              <a:rPr lang="en-US" sz="1800" dirty="0"/>
              <a:t>Another way to accomplish the same thing is to use the yellow Analyze button on the main screen.  Note that the two Analyze buttons have some commands in common, but some unique commands as well.  In this particular case, BLAST results would be identical to those shown on the preceding page of this tutorial, so we won’t show them again.</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867583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339850"/>
            <a:ext cx="14630400" cy="7785100"/>
          </a:xfrm>
          <a:prstGeom prst="rect">
            <a:avLst/>
          </a:prstGeom>
        </p:spPr>
      </p:pic>
      <p:sp>
        <p:nvSpPr>
          <p:cNvPr id="5" name="TextBox 4"/>
          <p:cNvSpPr txBox="1"/>
          <p:nvPr/>
        </p:nvSpPr>
        <p:spPr>
          <a:xfrm>
            <a:off x="584200" y="295870"/>
            <a:ext cx="13830300" cy="646331"/>
          </a:xfrm>
          <a:prstGeom prst="rect">
            <a:avLst/>
          </a:prstGeom>
          <a:noFill/>
        </p:spPr>
        <p:txBody>
          <a:bodyPr wrap="square" rtlCol="0">
            <a:spAutoFit/>
          </a:bodyPr>
          <a:lstStyle/>
          <a:p>
            <a:r>
              <a:rPr lang="en-US" sz="1800" dirty="0"/>
              <a:t>You can also highlight and BLAST highlighted contents of the Export field, by right-clicking on the highlighted sequence. We won’t show the BLAST results for this particular example, but it would be similar to those shown previously.  </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179528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20800"/>
            <a:ext cx="14630400" cy="7823200"/>
          </a:xfrm>
          <a:prstGeom prst="rect">
            <a:avLst/>
          </a:prstGeom>
        </p:spPr>
      </p:pic>
      <p:sp>
        <p:nvSpPr>
          <p:cNvPr id="5" name="TextBox 4"/>
          <p:cNvSpPr txBox="1"/>
          <p:nvPr/>
        </p:nvSpPr>
        <p:spPr>
          <a:xfrm>
            <a:off x="584200" y="295870"/>
            <a:ext cx="13830300" cy="646331"/>
          </a:xfrm>
          <a:prstGeom prst="rect">
            <a:avLst/>
          </a:prstGeom>
          <a:noFill/>
        </p:spPr>
        <p:txBody>
          <a:bodyPr wrap="square" rtlCol="0">
            <a:spAutoFit/>
          </a:bodyPr>
          <a:lstStyle/>
          <a:p>
            <a:r>
              <a:rPr lang="en-US" sz="1800" dirty="0"/>
              <a:t>BLASTing can also be done on features of a microarray, by right-clicking on a selected feature.  The procedure for setting up a SNP or expression microarray can be found in a separate tutorial.  This concludes the tutorial on BLASTing sequences via Case It.</a:t>
            </a:r>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90111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47800"/>
            <a:ext cx="14630400" cy="7696200"/>
          </a:xfrm>
          <a:prstGeom prst="rect">
            <a:avLst/>
          </a:prstGeom>
        </p:spPr>
      </p:pic>
      <p:sp>
        <p:nvSpPr>
          <p:cNvPr id="5" name="TextBox 4"/>
          <p:cNvSpPr txBox="1"/>
          <p:nvPr/>
        </p:nvSpPr>
        <p:spPr>
          <a:xfrm>
            <a:off x="609600" y="431800"/>
            <a:ext cx="13830300" cy="923330"/>
          </a:xfrm>
          <a:prstGeom prst="rect">
            <a:avLst/>
          </a:prstGeom>
          <a:noFill/>
        </p:spPr>
        <p:txBody>
          <a:bodyPr wrap="square" rtlCol="0">
            <a:spAutoFit/>
          </a:bodyPr>
          <a:lstStyle/>
          <a:p>
            <a:r>
              <a:rPr lang="en-US" sz="1800" dirty="0"/>
              <a:t>The </a:t>
            </a:r>
            <a:r>
              <a:rPr lang="en-US" sz="1800" b="1" dirty="0"/>
              <a:t>Opened &amp; Processed </a:t>
            </a:r>
            <a:r>
              <a:rPr lang="en-US" sz="1800" dirty="0"/>
              <a:t>window opens, with each file designated by a line in this window. For this particular example, we need to work with PCR products, rather than the original files, to make the sequences shorter [this step may not be necessary, depending on the case being analyzed].  To begin the PCR process, click the </a:t>
            </a:r>
            <a:r>
              <a:rPr lang="en-US" sz="1800" b="1" dirty="0"/>
              <a:t>Primer</a:t>
            </a:r>
            <a:r>
              <a:rPr lang="en-US" sz="1800" dirty="0"/>
              <a:t> button on the silver button bar</a:t>
            </a:r>
            <a:r>
              <a:rPr lang="mr-IN" sz="1800" dirty="0"/>
              <a:t>…</a:t>
            </a:r>
            <a:endParaRPr lang="en-US" sz="1800" dirty="0"/>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37343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14630400" cy="7785100"/>
          </a:xfrm>
          <a:prstGeom prst="rect">
            <a:avLst/>
          </a:prstGeom>
        </p:spPr>
      </p:pic>
      <p:sp>
        <p:nvSpPr>
          <p:cNvPr id="5" name="TextBox 4"/>
          <p:cNvSpPr txBox="1"/>
          <p:nvPr/>
        </p:nvSpPr>
        <p:spPr>
          <a:xfrm>
            <a:off x="609600" y="482600"/>
            <a:ext cx="13830300" cy="369332"/>
          </a:xfrm>
          <a:prstGeom prst="rect">
            <a:avLst/>
          </a:prstGeom>
          <a:noFill/>
        </p:spPr>
        <p:txBody>
          <a:bodyPr wrap="square" rtlCol="0">
            <a:spAutoFit/>
          </a:bodyPr>
          <a:lstStyle/>
          <a:p>
            <a:r>
              <a:rPr lang="mr-IN" sz="1800" dirty="0"/>
              <a:t>…</a:t>
            </a:r>
            <a:r>
              <a:rPr lang="en-US" sz="1800" dirty="0"/>
              <a:t>then select the primers file and click </a:t>
            </a:r>
            <a:r>
              <a:rPr lang="en-US" sz="1800" b="1" dirty="0"/>
              <a:t>Open</a:t>
            </a:r>
            <a:r>
              <a:rPr lang="en-US" sz="1800" dirty="0"/>
              <a:t> [or double-click the file name </a:t>
            </a:r>
            <a:r>
              <a:rPr lang="en-US" sz="1800" b="1" dirty="0"/>
              <a:t>primers HIV.txt</a:t>
            </a:r>
            <a:r>
              <a:rPr lang="en-US" sz="1800" dirty="0"/>
              <a:t>]</a:t>
            </a:r>
            <a:r>
              <a:rPr lang="mr-IN" sz="1800" dirty="0"/>
              <a:t>…</a:t>
            </a:r>
            <a:endParaRPr lang="en-US" sz="1800" dirty="0"/>
          </a:p>
        </p:txBody>
      </p:sp>
      <p:sp>
        <p:nvSpPr>
          <p:cNvPr id="4" name="Rectangle 3"/>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25126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646331"/>
          </a:xfrm>
          <a:prstGeom prst="rect">
            <a:avLst/>
          </a:prstGeom>
          <a:noFill/>
        </p:spPr>
        <p:txBody>
          <a:bodyPr wrap="square" rtlCol="0">
            <a:spAutoFit/>
          </a:bodyPr>
          <a:lstStyle/>
          <a:p>
            <a:r>
              <a:rPr lang="en-US" sz="1800" dirty="0"/>
              <a:t>The primers file name appears in the </a:t>
            </a:r>
            <a:r>
              <a:rPr lang="en-US" sz="1800" b="1" dirty="0"/>
              <a:t>Opened &amp; Processed </a:t>
            </a:r>
            <a:r>
              <a:rPr lang="en-US" sz="1800" dirty="0"/>
              <a:t>window, and the forward and reverse primers of this file appear, indicating that this primer file is active.  </a:t>
            </a:r>
            <a:r>
              <a:rPr lang="en-US" sz="1800" b="1" dirty="0"/>
              <a:t>Shift-click</a:t>
            </a:r>
            <a:r>
              <a:rPr lang="en-US" sz="1800" dirty="0"/>
              <a:t> to highlight the DNA files, then use the </a:t>
            </a:r>
            <a:r>
              <a:rPr lang="en-US" sz="1800" b="1" dirty="0"/>
              <a:t>Quick Load /Run</a:t>
            </a:r>
            <a:r>
              <a:rPr lang="en-US" sz="1800" dirty="0"/>
              <a:t> button to select </a:t>
            </a:r>
            <a:r>
              <a:rPr lang="en-US" sz="1800" b="1" dirty="0"/>
              <a:t>PCR -&gt; Run PCR</a:t>
            </a:r>
            <a:r>
              <a:rPr lang="en-US" sz="1800" dirty="0"/>
              <a:t>.</a:t>
            </a:r>
          </a:p>
        </p:txBody>
      </p:sp>
      <p:pic>
        <p:nvPicPr>
          <p:cNvPr id="2" name="Picture 1"/>
          <p:cNvPicPr>
            <a:picLocks noChangeAspect="1"/>
          </p:cNvPicPr>
          <p:nvPr/>
        </p:nvPicPr>
        <p:blipFill rotWithShape="1">
          <a:blip r:embed="rId2"/>
          <a:srcRect t="1827" r="610"/>
          <a:stretch/>
        </p:blipFill>
        <p:spPr>
          <a:xfrm>
            <a:off x="50800" y="1638300"/>
            <a:ext cx="14490700" cy="750570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15819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1800"/>
            <a:ext cx="13830300" cy="923330"/>
          </a:xfrm>
          <a:prstGeom prst="rect">
            <a:avLst/>
          </a:prstGeom>
          <a:noFill/>
        </p:spPr>
        <p:txBody>
          <a:bodyPr wrap="square" rtlCol="0">
            <a:spAutoFit/>
          </a:bodyPr>
          <a:lstStyle/>
          <a:p>
            <a:r>
              <a:rPr lang="en-US" sz="1800" dirty="0"/>
              <a:t>New names appear in the Opened and Processed window, with each name preceded by an arrow symbol.  These names represent PCR products.  </a:t>
            </a:r>
            <a:r>
              <a:rPr lang="en-US" sz="1800" b="1" dirty="0"/>
              <a:t>Shift-click</a:t>
            </a:r>
            <a:r>
              <a:rPr lang="en-US" sz="1800" dirty="0"/>
              <a:t> to highlight the names, then use the </a:t>
            </a:r>
            <a:r>
              <a:rPr lang="en-US" sz="1800" b="1" dirty="0"/>
              <a:t>Analyze</a:t>
            </a:r>
            <a:r>
              <a:rPr lang="en-US" sz="1800" dirty="0"/>
              <a:t> button and select </a:t>
            </a:r>
            <a:r>
              <a:rPr lang="en-US" sz="1800" b="1" dirty="0"/>
              <a:t>Export -&gt; Add selected file[s] in the O&amp;P window to contents of the Export field [in the S.A. window]</a:t>
            </a:r>
            <a:r>
              <a:rPr lang="en-US" sz="1800" dirty="0"/>
              <a:t>. </a:t>
            </a:r>
          </a:p>
        </p:txBody>
      </p:sp>
      <p:pic>
        <p:nvPicPr>
          <p:cNvPr id="3" name="Picture 2"/>
          <p:cNvPicPr>
            <a:picLocks noChangeAspect="1"/>
          </p:cNvPicPr>
          <p:nvPr/>
        </p:nvPicPr>
        <p:blipFill rotWithShape="1">
          <a:blip r:embed="rId2"/>
          <a:srcRect t="2145"/>
          <a:stretch/>
        </p:blipFill>
        <p:spPr>
          <a:xfrm>
            <a:off x="1295400" y="1638300"/>
            <a:ext cx="13360400" cy="7531100"/>
          </a:xfrm>
          <a:prstGeom prst="rect">
            <a:avLst/>
          </a:prstGeom>
        </p:spPr>
      </p:pic>
      <p:sp>
        <p:nvSpPr>
          <p:cNvPr id="4" name="TextBox 3"/>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67294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33189"/>
            <a:ext cx="14630400" cy="7797800"/>
          </a:xfrm>
          <a:prstGeom prst="rect">
            <a:avLst/>
          </a:prstGeom>
        </p:spPr>
      </p:pic>
      <p:pic>
        <p:nvPicPr>
          <p:cNvPr id="8" name="Picture 7"/>
          <p:cNvPicPr>
            <a:picLocks noChangeAspect="1"/>
          </p:cNvPicPr>
          <p:nvPr/>
        </p:nvPicPr>
        <p:blipFill>
          <a:blip r:embed="rId2"/>
          <a:stretch>
            <a:fillRect/>
          </a:stretch>
        </p:blipFill>
        <p:spPr>
          <a:xfrm>
            <a:off x="0" y="1345889"/>
            <a:ext cx="14630400" cy="7797800"/>
          </a:xfrm>
          <a:prstGeom prst="rect">
            <a:avLst/>
          </a:prstGeom>
        </p:spPr>
      </p:pic>
      <p:sp>
        <p:nvSpPr>
          <p:cNvPr id="5" name="TextBox 4"/>
          <p:cNvSpPr txBox="1"/>
          <p:nvPr/>
        </p:nvSpPr>
        <p:spPr>
          <a:xfrm>
            <a:off x="609600" y="431800"/>
            <a:ext cx="13830300" cy="923330"/>
          </a:xfrm>
          <a:prstGeom prst="rect">
            <a:avLst/>
          </a:prstGeom>
          <a:noFill/>
        </p:spPr>
        <p:txBody>
          <a:bodyPr wrap="square" rtlCol="0">
            <a:spAutoFit/>
          </a:bodyPr>
          <a:lstStyle/>
          <a:p>
            <a:r>
              <a:rPr lang="en-US" sz="1800" dirty="0"/>
              <a:t>Selected PCR products have been added to the </a:t>
            </a:r>
            <a:r>
              <a:rPr lang="en-US" sz="1800" b="1" dirty="0"/>
              <a:t>Sequence analysis </a:t>
            </a:r>
            <a:r>
              <a:rPr lang="en-US" sz="1800" dirty="0"/>
              <a:t>window to the right of the main screen, in FASTA format.  [Note that you can verify that the proper products were added by repeatedly clicking the blue </a:t>
            </a:r>
            <a:r>
              <a:rPr lang="en-US" sz="1800" b="1" dirty="0"/>
              <a:t>Find FASTA button </a:t>
            </a:r>
            <a:r>
              <a:rPr lang="en-US" sz="1800" dirty="0"/>
              <a:t>in the Sequence analysis window, to cycle through the products.]  </a:t>
            </a:r>
          </a:p>
        </p:txBody>
      </p:sp>
      <p:sp>
        <p:nvSpPr>
          <p:cNvPr id="6" name="Rectangle 5"/>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3629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409700"/>
            <a:ext cx="14630400" cy="7747000"/>
          </a:xfrm>
          <a:prstGeom prst="rect">
            <a:avLst/>
          </a:prstGeom>
        </p:spPr>
      </p:pic>
      <p:pic>
        <p:nvPicPr>
          <p:cNvPr id="3" name="Picture 2"/>
          <p:cNvPicPr>
            <a:picLocks noChangeAspect="1"/>
          </p:cNvPicPr>
          <p:nvPr/>
        </p:nvPicPr>
        <p:blipFill>
          <a:blip r:embed="rId2"/>
          <a:stretch>
            <a:fillRect/>
          </a:stretch>
        </p:blipFill>
        <p:spPr>
          <a:xfrm>
            <a:off x="0" y="1435100"/>
            <a:ext cx="14630400" cy="7747000"/>
          </a:xfrm>
          <a:prstGeom prst="rect">
            <a:avLst/>
          </a:prstGeom>
        </p:spPr>
      </p:pic>
      <p:pic>
        <p:nvPicPr>
          <p:cNvPr id="6" name="Picture 5"/>
          <p:cNvPicPr>
            <a:picLocks noChangeAspect="1"/>
          </p:cNvPicPr>
          <p:nvPr/>
        </p:nvPicPr>
        <p:blipFill>
          <a:blip r:embed="rId2"/>
          <a:stretch>
            <a:fillRect/>
          </a:stretch>
        </p:blipFill>
        <p:spPr>
          <a:xfrm>
            <a:off x="0" y="1384300"/>
            <a:ext cx="14630400" cy="7747000"/>
          </a:xfrm>
          <a:prstGeom prst="rect">
            <a:avLst/>
          </a:prstGeom>
        </p:spPr>
      </p:pic>
      <p:sp>
        <p:nvSpPr>
          <p:cNvPr id="5" name="TextBox 4"/>
          <p:cNvSpPr txBox="1"/>
          <p:nvPr/>
        </p:nvSpPr>
        <p:spPr>
          <a:xfrm>
            <a:off x="584200" y="110172"/>
            <a:ext cx="13830300" cy="1179810"/>
          </a:xfrm>
          <a:prstGeom prst="rect">
            <a:avLst/>
          </a:prstGeom>
          <a:noFill/>
        </p:spPr>
        <p:txBody>
          <a:bodyPr wrap="square" rtlCol="0">
            <a:spAutoFit/>
          </a:bodyPr>
          <a:lstStyle/>
          <a:p>
            <a:r>
              <a:rPr lang="en-US" sz="1800" dirty="0"/>
              <a:t>Case It has three options for aligning sequences and building trees [1] MABL web site, [2] MAFFT web site, and [3] MEGA software.  The quickest way to build a tree is with the MABL, so we’ll demonstrate that first.  To use the MABL website, click the </a:t>
            </a:r>
            <a:r>
              <a:rPr lang="en-US" sz="1800" b="1" dirty="0"/>
              <a:t>Analyze</a:t>
            </a:r>
            <a:r>
              <a:rPr lang="en-US" sz="1800" dirty="0"/>
              <a:t> menu at the bottom of the Opened &amp; processed window, and select the menu choices shown below.  We’ll use the  ‘one click’ mode of MABL for simplicity. </a:t>
            </a:r>
          </a:p>
          <a:p>
            <a:pPr>
              <a:lnSpc>
                <a:spcPts val="1160"/>
              </a:lnSpc>
            </a:pPr>
            <a:endParaRPr lang="en-US" sz="1800" dirty="0"/>
          </a:p>
          <a:p>
            <a:pPr>
              <a:lnSpc>
                <a:spcPts val="800"/>
              </a:lnSpc>
            </a:pPr>
            <a:r>
              <a:rPr lang="en-US" sz="1600" dirty="0"/>
              <a:t>	[</a:t>
            </a:r>
            <a:r>
              <a:rPr lang="en-US" sz="1400" dirty="0"/>
              <a:t>Note: the MABL website is not always responsive, so if it doesn’t work it may be necessary to use MAFFT or MEGA instead.]</a:t>
            </a:r>
          </a:p>
        </p:txBody>
      </p:sp>
      <p:sp>
        <p:nvSpPr>
          <p:cNvPr id="7" name="Rectangle 6"/>
          <p:cNvSpPr/>
          <p:nvPr/>
        </p:nvSpPr>
        <p:spPr>
          <a:xfrm>
            <a:off x="482600" y="8610600"/>
            <a:ext cx="17145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4200" y="8547100"/>
            <a:ext cx="1701800" cy="338554"/>
          </a:xfrm>
          <a:prstGeom prst="rect">
            <a:avLst/>
          </a:prstGeom>
          <a:noFill/>
        </p:spPr>
        <p:txBody>
          <a:bodyPr wrap="square" rtlCol="0">
            <a:spAutoFit/>
          </a:bodyPr>
          <a:lstStyle/>
          <a:p>
            <a:r>
              <a:rPr lang="en-US" sz="1600" u="sng" dirty="0">
                <a:solidFill>
                  <a:schemeClr val="accent5"/>
                </a:solidFill>
                <a:hlinkClick r:id="" action="ppaction://hlinkshowjump?jump=firstslide"/>
              </a:rPr>
              <a:t>Back to beginning</a:t>
            </a:r>
            <a:endParaRPr lang="en-US" sz="1600" u="sng" dirty="0">
              <a:solidFill>
                <a:schemeClr val="accent5"/>
              </a:solidFill>
            </a:endParaRPr>
          </a:p>
        </p:txBody>
      </p:sp>
    </p:spTree>
    <p:extLst>
      <p:ext uri="{BB962C8B-B14F-4D97-AF65-F5344CB8AC3E}">
        <p14:creationId xmlns:p14="http://schemas.microsoft.com/office/powerpoint/2010/main" val="16066537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4303</TotalTime>
  <Words>1839</Words>
  <Application>Microsoft Macintosh PowerPoint</Application>
  <PresentationFormat>Custom</PresentationFormat>
  <Paragraphs>87</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Microsoft Sans Serif</vt:lpstr>
      <vt:lpstr>Wingdings</vt:lpstr>
      <vt:lpstr>Office Theme</vt:lpstr>
      <vt:lpstr>Tutorial for using Case It for bioinformatics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Freddy Falcon</dc:creator>
  <cp:keywords/>
  <dc:description/>
  <cp:lastModifiedBy>Mark Bergland</cp:lastModifiedBy>
  <cp:revision>125</cp:revision>
  <cp:lastPrinted>2017-11-26T18:02:37Z</cp:lastPrinted>
  <dcterms:created xsi:type="dcterms:W3CDTF">2017-11-22T19:07:45Z</dcterms:created>
  <dcterms:modified xsi:type="dcterms:W3CDTF">2021-07-12T01:28:34Z</dcterms:modified>
  <cp:category/>
</cp:coreProperties>
</file>